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256" r:id="rId2"/>
    <p:sldId id="261" r:id="rId3"/>
    <p:sldId id="282" r:id="rId4"/>
    <p:sldId id="257" r:id="rId5"/>
    <p:sldId id="269" r:id="rId6"/>
    <p:sldId id="262" r:id="rId7"/>
    <p:sldId id="264" r:id="rId8"/>
    <p:sldId id="270" r:id="rId9"/>
    <p:sldId id="276" r:id="rId10"/>
    <p:sldId id="277" r:id="rId11"/>
    <p:sldId id="267" r:id="rId12"/>
    <p:sldId id="268" r:id="rId13"/>
    <p:sldId id="278" r:id="rId14"/>
    <p:sldId id="271" r:id="rId15"/>
    <p:sldId id="279" r:id="rId16"/>
    <p:sldId id="280" r:id="rId17"/>
    <p:sldId id="283" r:id="rId18"/>
    <p:sldId id="284" r:id="rId19"/>
    <p:sldId id="285" r:id="rId20"/>
    <p:sldId id="286" r:id="rId21"/>
    <p:sldId id="287" r:id="rId22"/>
    <p:sldId id="288" r:id="rId23"/>
    <p:sldId id="303" r:id="rId24"/>
    <p:sldId id="305" r:id="rId25"/>
    <p:sldId id="307" r:id="rId26"/>
    <p:sldId id="304" r:id="rId27"/>
    <p:sldId id="289" r:id="rId28"/>
    <p:sldId id="306" r:id="rId29"/>
    <p:sldId id="308" r:id="rId30"/>
    <p:sldId id="309" r:id="rId31"/>
    <p:sldId id="310" r:id="rId32"/>
    <p:sldId id="311" r:id="rId33"/>
    <p:sldId id="312" r:id="rId34"/>
    <p:sldId id="316" r:id="rId35"/>
    <p:sldId id="317" r:id="rId36"/>
    <p:sldId id="318" r:id="rId37"/>
    <p:sldId id="319" r:id="rId38"/>
    <p:sldId id="320" r:id="rId39"/>
    <p:sldId id="321" r:id="rId40"/>
    <p:sldId id="322" r:id="rId41"/>
    <p:sldId id="323" r:id="rId42"/>
    <p:sldId id="330" r:id="rId43"/>
    <p:sldId id="326" r:id="rId44"/>
    <p:sldId id="327" r:id="rId45"/>
    <p:sldId id="329" r:id="rId46"/>
    <p:sldId id="331" r:id="rId47"/>
    <p:sldId id="337" r:id="rId48"/>
    <p:sldId id="332" r:id="rId49"/>
    <p:sldId id="342" r:id="rId50"/>
    <p:sldId id="333" r:id="rId51"/>
    <p:sldId id="348" r:id="rId52"/>
    <p:sldId id="336" r:id="rId53"/>
    <p:sldId id="343" r:id="rId54"/>
    <p:sldId id="344" r:id="rId55"/>
    <p:sldId id="340" r:id="rId56"/>
    <p:sldId id="346" r:id="rId57"/>
    <p:sldId id="341" r:id="rId58"/>
    <p:sldId id="354" r:id="rId59"/>
    <p:sldId id="349" r:id="rId60"/>
    <p:sldId id="351" r:id="rId61"/>
    <p:sldId id="350" r:id="rId62"/>
    <p:sldId id="352" r:id="rId63"/>
    <p:sldId id="345" r:id="rId64"/>
    <p:sldId id="355" r:id="rId65"/>
    <p:sldId id="356" r:id="rId66"/>
    <p:sldId id="358" r:id="rId67"/>
    <p:sldId id="359" r:id="rId68"/>
    <p:sldId id="365" r:id="rId69"/>
    <p:sldId id="366" r:id="rId70"/>
    <p:sldId id="367" r:id="rId71"/>
    <p:sldId id="368" r:id="rId72"/>
    <p:sldId id="36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culty"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5/7/2019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E78A2E2-A829-4DFB-88FA-1A788F1FA765}"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F95EAAF0-A470-4192-86B4-821332E0629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InputStreamReader </a:t>
            </a:r>
            <a:r>
              <a:rPr lang="en-US" altLang="en-US"/>
              <a:t>:</a:t>
            </a:r>
            <a:r>
              <a:rPr lang="en-US"/>
              <a:t> is a bridge from byte streams to character streams. It reads bytes and decodes them into characters using a specified charset.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To first verify that an app exists to receive the intent, call resolveActivity() on your Intent object.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Arial" panose="020B060402020202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AC0013F-73D0-428B-840F-E6A9254BC992}" type="datetime2">
              <a:rPr lang="en-US" smtClean="0"/>
              <a:t>Tuesday, May 7, 2019</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Kiran Rana</a:t>
            </a: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7BD63D2-AB5A-48E8-91A7-007FF807CA7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52072-41B7-40F2-8D93-4E7732C5C319}" type="datetime2">
              <a:rPr lang="en-US" smtClean="0"/>
              <a:t>Tuesday, May 7, 2019</a:t>
            </a:fld>
            <a:endParaRPr lang="en-US"/>
          </a:p>
        </p:txBody>
      </p:sp>
      <p:sp>
        <p:nvSpPr>
          <p:cNvPr id="5" name="Footer Placeholder 4"/>
          <p:cNvSpPr>
            <a:spLocks noGrp="1"/>
          </p:cNvSpPr>
          <p:nvPr>
            <p:ph type="ftr" sz="quarter" idx="11"/>
          </p:nvPr>
        </p:nvSpPr>
        <p:spPr/>
        <p:txBody>
          <a:bodyPr/>
          <a:lstStyle/>
          <a:p>
            <a:r>
              <a:rPr lang="en-US"/>
              <a:t>Kiran Rana</a:t>
            </a:r>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D0A2E-A2C8-44E4-BFBF-13196D863556}" type="datetime2">
              <a:rPr lang="en-US" smtClean="0"/>
              <a:t>Tuesday, May 7, 2019</a:t>
            </a:fld>
            <a:endParaRPr lang="en-US"/>
          </a:p>
        </p:txBody>
      </p:sp>
      <p:sp>
        <p:nvSpPr>
          <p:cNvPr id="5" name="Footer Placeholder 4"/>
          <p:cNvSpPr>
            <a:spLocks noGrp="1"/>
          </p:cNvSpPr>
          <p:nvPr>
            <p:ph type="ftr" sz="quarter" idx="11"/>
          </p:nvPr>
        </p:nvSpPr>
        <p:spPr/>
        <p:txBody>
          <a:bodyPr/>
          <a:lstStyle/>
          <a:p>
            <a:r>
              <a:rPr lang="en-US"/>
              <a:t>Kiran Rana</a:t>
            </a:r>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Footer Placeholder 4"/>
          <p:cNvSpPr>
            <a:spLocks noGrp="1"/>
          </p:cNvSpPr>
          <p:nvPr>
            <p:ph type="ftr" sz="quarter" idx="11"/>
          </p:nvPr>
        </p:nvSpPr>
        <p:spPr/>
        <p:txBody>
          <a:bodyPr/>
          <a:lstStyle/>
          <a:p>
            <a:r>
              <a:rPr lang="en-US"/>
              <a:t>Kiran Rana</a:t>
            </a:r>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93480-8409-42C4-8E13-66D23B4972A1}" type="datetime2">
              <a:rPr lang="en-US" smtClean="0"/>
              <a:t>Tuesday, May 7, 2019</a:t>
            </a:fld>
            <a:endParaRPr lang="en-US"/>
          </a:p>
        </p:txBody>
      </p:sp>
      <p:sp>
        <p:nvSpPr>
          <p:cNvPr id="5" name="Footer Placeholder 4"/>
          <p:cNvSpPr>
            <a:spLocks noGrp="1"/>
          </p:cNvSpPr>
          <p:nvPr>
            <p:ph type="ftr" sz="quarter" idx="11"/>
          </p:nvPr>
        </p:nvSpPr>
        <p:spPr/>
        <p:txBody>
          <a:bodyPr/>
          <a:lstStyle/>
          <a:p>
            <a:r>
              <a:rPr lang="en-US"/>
              <a:t>Kiran Rana</a:t>
            </a:r>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2F33CE-4738-4B6F-BE4B-32D156C77C97}" type="datetime2">
              <a:rPr lang="en-US" smtClean="0"/>
              <a:t>Tuesday, May 7, 2019</a:t>
            </a:fld>
            <a:endParaRPr lang="en-US"/>
          </a:p>
        </p:txBody>
      </p:sp>
      <p:sp>
        <p:nvSpPr>
          <p:cNvPr id="6" name="Footer Placeholder 5"/>
          <p:cNvSpPr>
            <a:spLocks noGrp="1"/>
          </p:cNvSpPr>
          <p:nvPr>
            <p:ph type="ftr" sz="quarter" idx="11"/>
          </p:nvPr>
        </p:nvSpPr>
        <p:spPr/>
        <p:txBody>
          <a:bodyPr/>
          <a:lstStyle/>
          <a:p>
            <a:r>
              <a:rPr lang="en-US"/>
              <a:t>Kiran Rana</a:t>
            </a:r>
          </a:p>
        </p:txBody>
      </p:sp>
      <p:sp>
        <p:nvSpPr>
          <p:cNvPr id="7" name="Slide Number Placeholder 6"/>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44C58C-03D9-46C4-93AC-4A2C4BEE02CA}" type="datetime2">
              <a:rPr lang="en-US" smtClean="0"/>
              <a:t>Tuesday, May 7, 2019</a:t>
            </a:fld>
            <a:endParaRPr lang="en-US"/>
          </a:p>
        </p:txBody>
      </p:sp>
      <p:sp>
        <p:nvSpPr>
          <p:cNvPr id="8" name="Footer Placeholder 7"/>
          <p:cNvSpPr>
            <a:spLocks noGrp="1"/>
          </p:cNvSpPr>
          <p:nvPr>
            <p:ph type="ftr" sz="quarter" idx="11"/>
          </p:nvPr>
        </p:nvSpPr>
        <p:spPr/>
        <p:txBody>
          <a:bodyPr/>
          <a:lstStyle/>
          <a:p>
            <a:r>
              <a:rPr lang="en-US"/>
              <a:t>Kiran Rana</a:t>
            </a:r>
          </a:p>
        </p:txBody>
      </p:sp>
      <p:sp>
        <p:nvSpPr>
          <p:cNvPr id="9" name="Slide Number Placeholder 8"/>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3C8F53-30A2-4CDF-84A1-24B9170DDE59}" type="datetime2">
              <a:rPr lang="en-US" smtClean="0"/>
              <a:t>Tuesday, May 7, 2019</a:t>
            </a:fld>
            <a:endParaRPr lang="en-US"/>
          </a:p>
        </p:txBody>
      </p:sp>
      <p:sp>
        <p:nvSpPr>
          <p:cNvPr id="4" name="Footer Placeholder 3"/>
          <p:cNvSpPr>
            <a:spLocks noGrp="1"/>
          </p:cNvSpPr>
          <p:nvPr>
            <p:ph type="ftr" sz="quarter" idx="11"/>
          </p:nvPr>
        </p:nvSpPr>
        <p:spPr/>
        <p:txBody>
          <a:bodyPr/>
          <a:lstStyle/>
          <a:p>
            <a:r>
              <a:rPr lang="en-US"/>
              <a:t>Kiran Rana</a:t>
            </a:r>
          </a:p>
        </p:txBody>
      </p:sp>
      <p:sp>
        <p:nvSpPr>
          <p:cNvPr id="5" name="Slide Number Placeholder 4"/>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B7B9D-3D75-47E8-B093-9A0F2F72F045}" type="datetime2">
              <a:rPr lang="en-US" smtClean="0"/>
              <a:t>Tuesday, May 7, 2019</a:t>
            </a:fld>
            <a:endParaRPr lang="en-US"/>
          </a:p>
        </p:txBody>
      </p:sp>
      <p:sp>
        <p:nvSpPr>
          <p:cNvPr id="3" name="Footer Placeholder 2"/>
          <p:cNvSpPr>
            <a:spLocks noGrp="1"/>
          </p:cNvSpPr>
          <p:nvPr>
            <p:ph type="ftr" sz="quarter" idx="11"/>
          </p:nvPr>
        </p:nvSpPr>
        <p:spPr/>
        <p:txBody>
          <a:bodyPr/>
          <a:lstStyle/>
          <a:p>
            <a:r>
              <a:rPr lang="en-US"/>
              <a:t>Kiran Rana</a:t>
            </a:r>
          </a:p>
        </p:txBody>
      </p:sp>
      <p:sp>
        <p:nvSpPr>
          <p:cNvPr id="4" name="Slide Number Placeholder 3"/>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en-US"/>
              <a:t>Edit Master text styles</a:t>
            </a:r>
          </a:p>
        </p:txBody>
      </p:sp>
      <p:sp>
        <p:nvSpPr>
          <p:cNvPr id="5" name="Date Placeholder 4"/>
          <p:cNvSpPr>
            <a:spLocks noGrp="1"/>
          </p:cNvSpPr>
          <p:nvPr>
            <p:ph type="dt" sz="half" idx="10"/>
          </p:nvPr>
        </p:nvSpPr>
        <p:spPr/>
        <p:txBody>
          <a:bodyPr/>
          <a:lstStyle/>
          <a:p>
            <a:fld id="{B1628F88-5979-4DBB-8563-4F32CD6F9627}" type="datetime2">
              <a:rPr lang="en-US" smtClean="0"/>
              <a:t>Tuesday, May 7, 2019</a:t>
            </a:fld>
            <a:endParaRPr lang="en-US"/>
          </a:p>
        </p:txBody>
      </p:sp>
      <p:sp>
        <p:nvSpPr>
          <p:cNvPr id="6" name="Footer Placeholder 5"/>
          <p:cNvSpPr>
            <a:spLocks noGrp="1"/>
          </p:cNvSpPr>
          <p:nvPr>
            <p:ph type="ftr" sz="quarter" idx="11"/>
          </p:nvPr>
        </p:nvSpPr>
        <p:spPr/>
        <p:txBody>
          <a:bodyPr/>
          <a:lstStyle/>
          <a:p>
            <a:r>
              <a:rPr lang="en-US"/>
              <a:t>Kiran Rana</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7BD63D2-AB5A-48E8-91A7-007FF807CA7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22572DB-8A3D-4BE4-8BC3-89B2F169142F}" type="datetime2">
              <a:rPr lang="en-US" smtClean="0"/>
              <a:t>Tuesday, May 7, 2019</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Kiran Rana</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7BD63D2-AB5A-48E8-91A7-007FF807CA7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Arial" panose="020B0604020202020204" pitchFamily="34" charset="0"/>
              </a:defRPr>
            </a:lvl1pPr>
          </a:lstStyle>
          <a:p>
            <a:fld id="{9732D89F-3F8A-4FC5-917A-7426CB8D42B6}" type="datetime2">
              <a:rPr lang="en-US" smtClean="0"/>
              <a:t>Tuesday, May 7, 2019</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Arial" panose="020B0604020202020204" pitchFamily="34" charset="0"/>
              </a:defRPr>
            </a:lvl1pPr>
          </a:lstStyle>
          <a:p>
            <a:r>
              <a:rPr lang="en-US"/>
              <a:t>Kiran Rana</a:t>
            </a: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Arial" panose="020B0604020202020204" pitchFamily="34" charset="0"/>
              </a:defRPr>
            </a:lvl1pPr>
          </a:lstStyle>
          <a:p>
            <a:fld id="{27BD63D2-AB5A-48E8-91A7-007FF807CA7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85000"/>
        </a:lnSpc>
        <a:spcBef>
          <a:spcPct val="0"/>
        </a:spcBef>
        <a:buNone/>
        <a:defRPr sz="5400" kern="1200" spc="-120" baseline="0">
          <a:solidFill>
            <a:schemeClr val="accent1"/>
          </a:solidFill>
          <a:latin typeface="Arial" panose="020B0604020202020204" pitchFamily="34" charset="0"/>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Arial" panose="020B0604020202020204" pitchFamily="34" charset="0"/>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Arial" panose="020B0604020202020204" pitchFamily="34" charset="0"/>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Arial" panose="020B0604020202020204" pitchFamily="34" charset="0"/>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Arial" panose="020B0604020202020204" pitchFamily="34" charset="0"/>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Arial" panose="020B0604020202020204" pitchFamily="34" charset="0"/>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sqlitebrowser.org/d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70467"/>
            <a:ext cx="12191999" cy="3352800"/>
          </a:xfrm>
        </p:spPr>
        <p:txBody>
          <a:bodyPr/>
          <a:lstStyle/>
          <a:p>
            <a:pPr algn="ctr"/>
            <a:r>
              <a:rPr lang="en-US" dirty="0"/>
              <a:t>D</a:t>
            </a:r>
            <a:r>
              <a:rPr dirty="0"/>
              <a:t>ata </a:t>
            </a:r>
            <a:r>
              <a:rPr lang="en-US" dirty="0"/>
              <a:t>P</a:t>
            </a:r>
            <a:r>
              <a:rPr dirty="0"/>
              <a:t>ersistence</a:t>
            </a:r>
          </a:p>
        </p:txBody>
      </p:sp>
      <p:sp>
        <p:nvSpPr>
          <p:cNvPr id="3" name="Subtitle 2"/>
          <p:cNvSpPr>
            <a:spLocks noGrp="1"/>
          </p:cNvSpPr>
          <p:nvPr>
            <p:ph type="subTitle" idx="1"/>
          </p:nvPr>
        </p:nvSpPr>
        <p:spPr>
          <a:xfrm>
            <a:off x="0" y="4342341"/>
            <a:ext cx="12191999" cy="673796"/>
          </a:xfrm>
        </p:spPr>
        <p:txBody>
          <a:bodyPr/>
          <a:lstStyle/>
          <a:p>
            <a:pPr algn="ctr"/>
            <a:r>
              <a:rPr lang="en-US" dirty="0"/>
              <a:t>STW300CEM Android Application Development</a:t>
            </a:r>
          </a:p>
        </p:txBody>
      </p:sp>
      <p:sp>
        <p:nvSpPr>
          <p:cNvPr id="4" name="Date Placeholder 3"/>
          <p:cNvSpPr>
            <a:spLocks noGrp="1"/>
          </p:cNvSpPr>
          <p:nvPr>
            <p:ph type="dt" sz="half" idx="10"/>
          </p:nvPr>
        </p:nvSpPr>
        <p:spPr/>
        <p:txBody>
          <a:bodyPr/>
          <a:lstStyle/>
          <a:p>
            <a:fld id="{11326DBC-B0E8-45B9-85CD-44343778B221}" type="datetime2">
              <a:rPr lang="en-US" smtClean="0"/>
              <a:t>Tuesday, May 7, 2019</a:t>
            </a:fld>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10</a:t>
            </a:fld>
            <a:endParaRPr lang="en-US"/>
          </a:p>
        </p:txBody>
      </p:sp>
      <p:pic>
        <p:nvPicPr>
          <p:cNvPr id="6" name="Picture 5" descr="Screenshot from 2019-04-24 22-11-42"/>
          <p:cNvPicPr>
            <a:picLocks noChangeAspect="1"/>
          </p:cNvPicPr>
          <p:nvPr/>
        </p:nvPicPr>
        <p:blipFill>
          <a:blip r:embed="rId3"/>
          <a:stretch>
            <a:fillRect/>
          </a:stretch>
        </p:blipFill>
        <p:spPr>
          <a:xfrm>
            <a:off x="426720" y="354330"/>
            <a:ext cx="3533775" cy="6286500"/>
          </a:xfrm>
          <a:prstGeom prst="rect">
            <a:avLst/>
          </a:prstGeom>
        </p:spPr>
      </p:pic>
      <p:pic>
        <p:nvPicPr>
          <p:cNvPr id="7" name="Picture 6" descr="Screenshot from 2019-04-24 22-12-54"/>
          <p:cNvPicPr>
            <a:picLocks noChangeAspect="1"/>
          </p:cNvPicPr>
          <p:nvPr/>
        </p:nvPicPr>
        <p:blipFill>
          <a:blip r:embed="rId4"/>
          <a:stretch>
            <a:fillRect/>
          </a:stretch>
        </p:blipFill>
        <p:spPr>
          <a:xfrm>
            <a:off x="4162425" y="744855"/>
            <a:ext cx="7077075" cy="1266825"/>
          </a:xfrm>
          <a:prstGeom prst="rect">
            <a:avLst/>
          </a:prstGeom>
        </p:spPr>
      </p:pic>
      <p:sp>
        <p:nvSpPr>
          <p:cNvPr id="8" name="Text Box 7"/>
          <p:cNvSpPr txBox="1"/>
          <p:nvPr/>
        </p:nvSpPr>
        <p:spPr>
          <a:xfrm>
            <a:off x="4433570" y="2379345"/>
            <a:ext cx="7245985" cy="922020"/>
          </a:xfrm>
          <a:prstGeom prst="rect">
            <a:avLst/>
          </a:prstGeom>
          <a:noFill/>
        </p:spPr>
        <p:txBody>
          <a:bodyPr wrap="none" rtlCol="0">
            <a:spAutoFit/>
          </a:bodyPr>
          <a:lstStyle/>
          <a:p>
            <a:r>
              <a:rPr lang="en-US" altLang="en-US" b="1">
                <a:latin typeface="Arial" panose="020B0604020202020204" pitchFamily="34" charset="0"/>
              </a:rPr>
              <a:t>To check the txt file click Device File explorer -&gt; data -&gt; user -&gt; 0 </a:t>
            </a:r>
          </a:p>
          <a:p>
            <a:r>
              <a:rPr lang="en-US" altLang="en-US" b="1">
                <a:latin typeface="Arial" panose="020B0604020202020204" pitchFamily="34" charset="0"/>
              </a:rPr>
              <a:t>-&gt; &lt;&lt;</a:t>
            </a:r>
            <a:r>
              <a:rPr lang="en-US" altLang="en-US" b="1">
                <a:solidFill>
                  <a:srgbClr val="00B050"/>
                </a:solidFill>
                <a:latin typeface="Arial" panose="020B0604020202020204" pitchFamily="34" charset="0"/>
              </a:rPr>
              <a:t>Your app name</a:t>
            </a:r>
            <a:r>
              <a:rPr lang="en-US" altLang="en-US" b="1">
                <a:latin typeface="Arial" panose="020B0604020202020204" pitchFamily="34" charset="0"/>
              </a:rPr>
              <a:t> &gt;&gt; -&gt; files </a:t>
            </a:r>
          </a:p>
          <a:p>
            <a:endParaRPr lang="en-US" altLang="en-US" b="1">
              <a:latin typeface="Arial" panose="020B0604020202020204" pitchFamily="34" charset="0"/>
            </a:endParaRPr>
          </a:p>
        </p:txBody>
      </p:sp>
      <p:pic>
        <p:nvPicPr>
          <p:cNvPr id="9" name="Picture 8" descr="Screenshot from 2019-04-24 22-14-29"/>
          <p:cNvPicPr>
            <a:picLocks noChangeAspect="1"/>
          </p:cNvPicPr>
          <p:nvPr/>
        </p:nvPicPr>
        <p:blipFill>
          <a:blip r:embed="rId5"/>
          <a:stretch>
            <a:fillRect/>
          </a:stretch>
        </p:blipFill>
        <p:spPr>
          <a:xfrm>
            <a:off x="4433570" y="3203575"/>
            <a:ext cx="5686425" cy="2743200"/>
          </a:xfrm>
          <a:prstGeom prst="rect">
            <a:avLst/>
          </a:prstGeom>
        </p:spPr>
      </p:pic>
      <p:sp>
        <p:nvSpPr>
          <p:cNvPr id="10" name="Rectangle 9"/>
          <p:cNvSpPr/>
          <p:nvPr/>
        </p:nvSpPr>
        <p:spPr>
          <a:xfrm>
            <a:off x="4800600" y="1114425"/>
            <a:ext cx="6282055" cy="553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ectangle 10"/>
          <p:cNvSpPr/>
          <p:nvPr/>
        </p:nvSpPr>
        <p:spPr>
          <a:xfrm>
            <a:off x="4872990" y="3724910"/>
            <a:ext cx="1850390" cy="9880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 new file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490" y="2591435"/>
            <a:ext cx="11468735" cy="2708275"/>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11</a:t>
            </a:fld>
            <a:endParaRPr lang="en-US"/>
          </a:p>
        </p:txBody>
      </p:sp>
      <p:sp>
        <p:nvSpPr>
          <p:cNvPr id="7" name="Rectangle 6"/>
          <p:cNvSpPr/>
          <p:nvPr/>
        </p:nvSpPr>
        <p:spPr>
          <a:xfrm>
            <a:off x="1098550" y="3138170"/>
            <a:ext cx="10734675" cy="238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4" y="-25612"/>
            <a:ext cx="10772775" cy="1658198"/>
          </a:xfrm>
        </p:spPr>
        <p:txBody>
          <a:bodyPr/>
          <a:lstStyle/>
          <a:p>
            <a:r>
              <a:rPr lang="en-US" altLang="en-US" dirty="0"/>
              <a:t>Add word Activity</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12</a:t>
            </a:fld>
            <a:endParaRPr lang="en-US"/>
          </a:p>
        </p:txBody>
      </p:sp>
      <p:sp>
        <p:nvSpPr>
          <p:cNvPr id="7" name="Rectangle 6"/>
          <p:cNvSpPr/>
          <p:nvPr/>
        </p:nvSpPr>
        <p:spPr>
          <a:xfrm>
            <a:off x="3759835" y="5262880"/>
            <a:ext cx="939800" cy="199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 name="Content Placeholder 2"/>
          <p:cNvSpPr>
            <a:spLocks noGrp="1"/>
          </p:cNvSpPr>
          <p:nvPr>
            <p:ph idx="1"/>
          </p:nvPr>
        </p:nvSpPr>
        <p:spPr/>
        <p:txBody>
          <a:bodyPr/>
          <a:lstStyle/>
          <a:p>
            <a:endParaRPr lang="en-US"/>
          </a:p>
        </p:txBody>
      </p:sp>
      <p:pic>
        <p:nvPicPr>
          <p:cNvPr id="8" name="Picture 7" descr="Screenshot from 2019-04-24 22-19-25"/>
          <p:cNvPicPr>
            <a:picLocks noChangeAspect="1"/>
          </p:cNvPicPr>
          <p:nvPr/>
        </p:nvPicPr>
        <p:blipFill>
          <a:blip r:embed="rId2"/>
          <a:stretch>
            <a:fillRect/>
          </a:stretch>
        </p:blipFill>
        <p:spPr>
          <a:xfrm>
            <a:off x="584835" y="1075690"/>
            <a:ext cx="10597515" cy="5638165"/>
          </a:xfrm>
          <a:prstGeom prst="rect">
            <a:avLst/>
          </a:prstGeom>
        </p:spPr>
      </p:pic>
      <p:sp>
        <p:nvSpPr>
          <p:cNvPr id="9" name="Rectangle 8"/>
          <p:cNvSpPr/>
          <p:nvPr/>
        </p:nvSpPr>
        <p:spPr>
          <a:xfrm>
            <a:off x="1979930" y="3759835"/>
            <a:ext cx="686435" cy="269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cxnSp>
        <p:nvCxnSpPr>
          <p:cNvPr id="10" name="Straight Arrow Connector 9"/>
          <p:cNvCxnSpPr>
            <a:stCxn id="9" idx="2"/>
          </p:cNvCxnSpPr>
          <p:nvPr/>
        </p:nvCxnSpPr>
        <p:spPr>
          <a:xfrm>
            <a:off x="2323465" y="4029710"/>
            <a:ext cx="3175" cy="620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13</a:t>
            </a:fld>
            <a:endParaRPr lang="en-US"/>
          </a:p>
        </p:txBody>
      </p:sp>
      <p:pic>
        <p:nvPicPr>
          <p:cNvPr id="6" name="Picture 5" descr="Screenshot from 2019-04-24 22-20-38"/>
          <p:cNvPicPr>
            <a:picLocks noChangeAspect="1"/>
          </p:cNvPicPr>
          <p:nvPr/>
        </p:nvPicPr>
        <p:blipFill>
          <a:blip r:embed="rId2"/>
          <a:stretch>
            <a:fillRect/>
          </a:stretch>
        </p:blipFill>
        <p:spPr>
          <a:xfrm>
            <a:off x="1537970" y="401955"/>
            <a:ext cx="3524250" cy="6248400"/>
          </a:xfrm>
          <a:prstGeom prst="rect">
            <a:avLst/>
          </a:prstGeom>
        </p:spPr>
      </p:pic>
      <p:sp>
        <p:nvSpPr>
          <p:cNvPr id="8" name="Right Arrow 7"/>
          <p:cNvSpPr/>
          <p:nvPr/>
        </p:nvSpPr>
        <p:spPr>
          <a:xfrm>
            <a:off x="5378782" y="3441408"/>
            <a:ext cx="229846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9" name="Picture 8" descr="Screenshot from 2019-04-24 22-22-00"/>
          <p:cNvPicPr>
            <a:picLocks noChangeAspect="1"/>
          </p:cNvPicPr>
          <p:nvPr/>
        </p:nvPicPr>
        <p:blipFill>
          <a:blip r:embed="rId3"/>
          <a:stretch>
            <a:fillRect/>
          </a:stretch>
        </p:blipFill>
        <p:spPr>
          <a:xfrm>
            <a:off x="7804785" y="499745"/>
            <a:ext cx="3524250" cy="6257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From File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2814" y="2285429"/>
            <a:ext cx="8164830" cy="3590983"/>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14</a:t>
            </a:fld>
            <a:endParaRPr lang="en-US"/>
          </a:p>
        </p:txBody>
      </p:sp>
      <p:sp>
        <p:nvSpPr>
          <p:cNvPr id="7" name="TextBox 6"/>
          <p:cNvSpPr txBox="1"/>
          <p:nvPr/>
        </p:nvSpPr>
        <p:spPr>
          <a:xfrm>
            <a:off x="1644650" y="4300220"/>
            <a:ext cx="2342515" cy="368300"/>
          </a:xfrm>
          <a:prstGeom prst="rect">
            <a:avLst/>
          </a:prstGeom>
          <a:noFill/>
        </p:spPr>
        <p:txBody>
          <a:bodyPr wrap="square" rtlCol="0">
            <a:spAutoFit/>
          </a:bodyPr>
          <a:lstStyle/>
          <a:p>
            <a:r>
              <a:rPr lang="en-US" dirty="0">
                <a:latin typeface="Arial" panose="020B0604020202020204" pitchFamily="34" charset="0"/>
              </a:rPr>
              <a:t>Add to </a:t>
            </a:r>
            <a:r>
              <a:rPr lang="en-US" b="1" dirty="0">
                <a:latin typeface="Arial" panose="020B0604020202020204" pitchFamily="34" charset="0"/>
              </a:rPr>
              <a:t>HashMap </a:t>
            </a:r>
          </a:p>
        </p:txBody>
      </p:sp>
      <p:cxnSp>
        <p:nvCxnSpPr>
          <p:cNvPr id="9" name="Straight Arrow Connector 8"/>
          <p:cNvCxnSpPr/>
          <p:nvPr/>
        </p:nvCxnSpPr>
        <p:spPr>
          <a:xfrm>
            <a:off x="3587808" y="4440209"/>
            <a:ext cx="847898" cy="2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75229" y="5078269"/>
            <a:ext cx="583276" cy="369332"/>
          </a:xfrm>
          <a:prstGeom prst="rect">
            <a:avLst/>
          </a:prstGeom>
          <a:noFill/>
        </p:spPr>
        <p:txBody>
          <a:bodyPr wrap="square" rtlCol="0">
            <a:spAutoFit/>
          </a:bodyPr>
          <a:lstStyle/>
          <a:p>
            <a:r>
              <a:rPr lang="en-US" dirty="0">
                <a:solidFill>
                  <a:srgbClr val="00B050"/>
                </a:solidFill>
                <a:latin typeface="Arial" panose="020B0604020202020204" pitchFamily="34" charset="0"/>
              </a:rPr>
              <a:t>Key</a:t>
            </a:r>
          </a:p>
        </p:txBody>
      </p:sp>
      <p:sp>
        <p:nvSpPr>
          <p:cNvPr id="11" name="TextBox 10"/>
          <p:cNvSpPr txBox="1"/>
          <p:nvPr/>
        </p:nvSpPr>
        <p:spPr>
          <a:xfrm>
            <a:off x="7823257" y="1585324"/>
            <a:ext cx="1053408" cy="369332"/>
          </a:xfrm>
          <a:prstGeom prst="rect">
            <a:avLst/>
          </a:prstGeom>
          <a:noFill/>
        </p:spPr>
        <p:txBody>
          <a:bodyPr wrap="square" rtlCol="0">
            <a:spAutoFit/>
          </a:bodyPr>
          <a:lstStyle/>
          <a:p>
            <a:r>
              <a:rPr lang="en-US" dirty="0">
                <a:solidFill>
                  <a:srgbClr val="00B050"/>
                </a:solidFill>
                <a:latin typeface="Arial" panose="020B0604020202020204" pitchFamily="34" charset="0"/>
              </a:rPr>
              <a:t>Value</a:t>
            </a:r>
          </a:p>
        </p:txBody>
      </p:sp>
      <p:cxnSp>
        <p:nvCxnSpPr>
          <p:cNvPr id="3" name="Straight Arrow Connector 2"/>
          <p:cNvCxnSpPr/>
          <p:nvPr/>
        </p:nvCxnSpPr>
        <p:spPr>
          <a:xfrm flipH="1" flipV="1">
            <a:off x="7153275" y="4612640"/>
            <a:ext cx="121285" cy="354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Picture 11" descr="Screenshot from 2019-04-24 22-12-54"/>
          <p:cNvPicPr>
            <a:picLocks noChangeAspect="1"/>
          </p:cNvPicPr>
          <p:nvPr/>
        </p:nvPicPr>
        <p:blipFill>
          <a:blip r:embed="rId4"/>
          <a:stretch>
            <a:fillRect/>
          </a:stretch>
        </p:blipFill>
        <p:spPr>
          <a:xfrm>
            <a:off x="5685212" y="428620"/>
            <a:ext cx="5744787" cy="1028340"/>
          </a:xfrm>
          <a:prstGeom prst="rect">
            <a:avLst/>
          </a:prstGeom>
        </p:spPr>
      </p:pic>
      <p:sp>
        <p:nvSpPr>
          <p:cNvPr id="13" name="TextBox 12"/>
          <p:cNvSpPr txBox="1"/>
          <p:nvPr/>
        </p:nvSpPr>
        <p:spPr>
          <a:xfrm>
            <a:off x="6569999" y="1585324"/>
            <a:ext cx="583276" cy="369332"/>
          </a:xfrm>
          <a:prstGeom prst="rect">
            <a:avLst/>
          </a:prstGeom>
          <a:noFill/>
        </p:spPr>
        <p:txBody>
          <a:bodyPr wrap="square" rtlCol="0">
            <a:spAutoFit/>
          </a:bodyPr>
          <a:lstStyle/>
          <a:p>
            <a:r>
              <a:rPr lang="en-US" dirty="0">
                <a:solidFill>
                  <a:srgbClr val="00B050"/>
                </a:solidFill>
                <a:latin typeface="Arial" panose="020B0604020202020204" pitchFamily="34" charset="0"/>
              </a:rPr>
              <a:t>Key</a:t>
            </a:r>
          </a:p>
        </p:txBody>
      </p:sp>
      <p:cxnSp>
        <p:nvCxnSpPr>
          <p:cNvPr id="14" name="Straight Arrow Connector 13"/>
          <p:cNvCxnSpPr/>
          <p:nvPr/>
        </p:nvCxnSpPr>
        <p:spPr>
          <a:xfrm flipH="1" flipV="1">
            <a:off x="6648045" y="1119695"/>
            <a:ext cx="121285" cy="354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005790" y="1176215"/>
            <a:ext cx="121285" cy="354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10"/>
          <p:cNvSpPr txBox="1"/>
          <p:nvPr/>
        </p:nvSpPr>
        <p:spPr>
          <a:xfrm>
            <a:off x="8193462" y="5077824"/>
            <a:ext cx="1053408" cy="369332"/>
          </a:xfrm>
          <a:prstGeom prst="rect">
            <a:avLst/>
          </a:prstGeom>
          <a:noFill/>
        </p:spPr>
        <p:txBody>
          <a:bodyPr wrap="square" rtlCol="0">
            <a:spAutoFit/>
          </a:bodyPr>
          <a:lstStyle/>
          <a:p>
            <a:r>
              <a:rPr lang="en-US" dirty="0">
                <a:solidFill>
                  <a:srgbClr val="00B050"/>
                </a:solidFill>
                <a:latin typeface="Arial" panose="020B0604020202020204" pitchFamily="34" charset="0"/>
              </a:rPr>
              <a:t>Value</a:t>
            </a:r>
          </a:p>
        </p:txBody>
      </p:sp>
      <p:cxnSp>
        <p:nvCxnSpPr>
          <p:cNvPr id="15" name="Straight Arrow Connector 14"/>
          <p:cNvCxnSpPr/>
          <p:nvPr/>
        </p:nvCxnSpPr>
        <p:spPr>
          <a:xfrm flipH="1" flipV="1">
            <a:off x="8375995" y="4668715"/>
            <a:ext cx="121285" cy="354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15</a:t>
            </a:fld>
            <a:endParaRPr lang="en-US"/>
          </a:p>
        </p:txBody>
      </p:sp>
      <p:pic>
        <p:nvPicPr>
          <p:cNvPr id="6" name="Picture 5" descr="Screenshot from 2019-04-24 22-34-05"/>
          <p:cNvPicPr>
            <a:picLocks noChangeAspect="1"/>
          </p:cNvPicPr>
          <p:nvPr/>
        </p:nvPicPr>
        <p:blipFill>
          <a:blip r:embed="rId3"/>
          <a:stretch>
            <a:fillRect/>
          </a:stretch>
        </p:blipFill>
        <p:spPr>
          <a:xfrm>
            <a:off x="464820" y="164465"/>
            <a:ext cx="11140440" cy="6562090"/>
          </a:xfrm>
          <a:prstGeom prst="rect">
            <a:avLst/>
          </a:prstGeom>
        </p:spPr>
      </p:pic>
      <p:sp>
        <p:nvSpPr>
          <p:cNvPr id="11" name="Rectangle 10"/>
          <p:cNvSpPr/>
          <p:nvPr/>
        </p:nvSpPr>
        <p:spPr>
          <a:xfrm>
            <a:off x="1240790" y="2500630"/>
            <a:ext cx="4471035" cy="4425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Text Box 6"/>
          <p:cNvSpPr txBox="1"/>
          <p:nvPr/>
        </p:nvSpPr>
        <p:spPr>
          <a:xfrm>
            <a:off x="8700770" y="591185"/>
            <a:ext cx="2510155" cy="460375"/>
          </a:xfrm>
          <a:prstGeom prst="rect">
            <a:avLst/>
          </a:prstGeom>
          <a:noFill/>
        </p:spPr>
        <p:txBody>
          <a:bodyPr wrap="square" rtlCol="0">
            <a:spAutoFit/>
          </a:bodyPr>
          <a:lstStyle/>
          <a:p>
            <a:r>
              <a:rPr lang="en-US" altLang="en-US" sz="2400" b="1">
                <a:latin typeface="Arial" panose="020B0604020202020204" pitchFamily="34" charset="0"/>
              </a:rPr>
              <a:t>Main Activity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Meaning Activity</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16</a:t>
            </a:fld>
            <a:endParaRPr lang="en-US"/>
          </a:p>
        </p:txBody>
      </p:sp>
      <p:pic>
        <p:nvPicPr>
          <p:cNvPr id="6" name="Picture 5" descr="Screenshot from 2019-04-24 22-36-44"/>
          <p:cNvPicPr>
            <a:picLocks noChangeAspect="1"/>
          </p:cNvPicPr>
          <p:nvPr/>
        </p:nvPicPr>
        <p:blipFill>
          <a:blip r:embed="rId2"/>
          <a:stretch>
            <a:fillRect/>
          </a:stretch>
        </p:blipFill>
        <p:spPr>
          <a:xfrm>
            <a:off x="676910" y="2094865"/>
            <a:ext cx="7143750" cy="3781425"/>
          </a:xfrm>
          <a:prstGeom prst="rect">
            <a:avLst/>
          </a:prstGeom>
        </p:spPr>
      </p:pic>
      <p:pic>
        <p:nvPicPr>
          <p:cNvPr id="9" name="Content Placeholder 8" descr="Screenshot from 2019-04-24 22-22-00"/>
          <p:cNvPicPr>
            <a:picLocks noGrp="1" noChangeAspect="1"/>
          </p:cNvPicPr>
          <p:nvPr>
            <p:ph idx="1"/>
          </p:nvPr>
        </p:nvPicPr>
        <p:blipFill>
          <a:blip r:embed="rId3"/>
          <a:stretch>
            <a:fillRect/>
          </a:stretch>
        </p:blipFill>
        <p:spPr>
          <a:xfrm>
            <a:off x="8312150" y="1394460"/>
            <a:ext cx="2737485" cy="48609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a:t>
            </a:r>
          </a:p>
        </p:txBody>
      </p:sp>
      <p:sp>
        <p:nvSpPr>
          <p:cNvPr id="3" name="Content Placeholder 2"/>
          <p:cNvSpPr>
            <a:spLocks noGrp="1"/>
          </p:cNvSpPr>
          <p:nvPr>
            <p:ph idx="1"/>
          </p:nvPr>
        </p:nvSpPr>
        <p:spPr/>
        <p:txBody>
          <a:bodyPr/>
          <a:lstStyle/>
          <a:p>
            <a:pPr marL="457200" indent="-457200">
              <a:buFont typeface="+mj-lt"/>
              <a:buAutoNum type="arabicPeriod"/>
            </a:pPr>
            <a:r>
              <a:rPr lang="en-US" dirty="0"/>
              <a:t>Implicit Intent</a:t>
            </a:r>
          </a:p>
          <a:p>
            <a:pPr marL="457200" indent="-457200">
              <a:buFont typeface="+mj-lt"/>
              <a:buAutoNum type="arabicPeriod"/>
            </a:pPr>
            <a:r>
              <a:rPr lang="en-US" dirty="0"/>
              <a:t>Explicit Intent</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Intent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0001" y="1649652"/>
            <a:ext cx="2816596" cy="4925279"/>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914" y="1649652"/>
            <a:ext cx="2696743" cy="4762795"/>
          </a:xfrm>
          <a:prstGeom prst="rect">
            <a:avLst/>
          </a:prstGeom>
        </p:spPr>
      </p:pic>
      <p:sp>
        <p:nvSpPr>
          <p:cNvPr id="8" name="Right Arrow 7"/>
          <p:cNvSpPr/>
          <p:nvPr/>
        </p:nvSpPr>
        <p:spPr>
          <a:xfrm>
            <a:off x="5815512" y="3792628"/>
            <a:ext cx="1803862" cy="224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Box 8"/>
          <p:cNvSpPr txBox="1"/>
          <p:nvPr/>
        </p:nvSpPr>
        <p:spPr>
          <a:xfrm>
            <a:off x="5750137" y="3340169"/>
            <a:ext cx="1710725" cy="369332"/>
          </a:xfrm>
          <a:prstGeom prst="rect">
            <a:avLst/>
          </a:prstGeom>
          <a:noFill/>
        </p:spPr>
        <p:txBody>
          <a:bodyPr wrap="none" rtlCol="0">
            <a:spAutoFit/>
          </a:bodyPr>
          <a:lstStyle/>
          <a:p>
            <a:r>
              <a:rPr lang="en-US" b="1" dirty="0">
                <a:latin typeface="Arial" panose="020B0604020202020204" pitchFamily="34" charset="0"/>
              </a:rPr>
              <a:t>Open Dialer App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102" y="1756530"/>
            <a:ext cx="5539907" cy="4655917"/>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952" y="1471266"/>
            <a:ext cx="2952103" cy="51697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cover</a:t>
            </a:r>
          </a:p>
        </p:txBody>
      </p:sp>
      <p:sp>
        <p:nvSpPr>
          <p:cNvPr id="3" name="Content Placeholder 2"/>
          <p:cNvSpPr>
            <a:spLocks noGrp="1"/>
          </p:cNvSpPr>
          <p:nvPr>
            <p:ph idx="1"/>
          </p:nvPr>
        </p:nvSpPr>
        <p:spPr/>
        <p:txBody>
          <a:bodyPr/>
          <a:lstStyle/>
          <a:p>
            <a:pPr marL="457200" indent="-457200">
              <a:buFont typeface="+mj-lt"/>
              <a:buAutoNum type="arabicPeriod"/>
            </a:pPr>
            <a:r>
              <a:rPr lang="en-US" dirty="0"/>
              <a:t>File Handling</a:t>
            </a:r>
          </a:p>
          <a:p>
            <a:pPr marL="457200" indent="-457200">
              <a:buFont typeface="+mj-lt"/>
              <a:buAutoNum type="arabicPeriod"/>
            </a:pPr>
            <a:r>
              <a:rPr lang="en-US" dirty="0"/>
              <a:t>Shared Preferences</a:t>
            </a:r>
          </a:p>
          <a:p>
            <a:pPr marL="457200" indent="-457200">
              <a:buFont typeface="+mj-lt"/>
              <a:buAutoNum type="arabicPeriod"/>
            </a:pPr>
            <a:r>
              <a:rPr lang="en-US" dirty="0"/>
              <a:t>SQLite</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981" y="1728731"/>
            <a:ext cx="5674135" cy="4546925"/>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20</a:t>
            </a:fld>
            <a:endParaRPr lang="en-US" dirty="0"/>
          </a:p>
        </p:txBody>
      </p:sp>
      <p:sp>
        <p:nvSpPr>
          <p:cNvPr id="7" name="Rectangle 6"/>
          <p:cNvSpPr/>
          <p:nvPr/>
        </p:nvSpPr>
        <p:spPr>
          <a:xfrm>
            <a:off x="1539324" y="5293706"/>
            <a:ext cx="5002792" cy="582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8" name="TextBox 7"/>
          <p:cNvSpPr txBox="1"/>
          <p:nvPr/>
        </p:nvSpPr>
        <p:spPr>
          <a:xfrm>
            <a:off x="3050771" y="4709795"/>
            <a:ext cx="2600135" cy="369332"/>
          </a:xfrm>
          <a:prstGeom prst="rect">
            <a:avLst/>
          </a:prstGeom>
          <a:noFill/>
        </p:spPr>
        <p:txBody>
          <a:bodyPr wrap="none" rtlCol="0">
            <a:spAutoFit/>
          </a:bodyPr>
          <a:lstStyle/>
          <a:p>
            <a:r>
              <a:rPr lang="en-US" dirty="0">
                <a:latin typeface="Arial" panose="020B0604020202020204" pitchFamily="34" charset="0"/>
              </a:rPr>
              <a:t>The '</a:t>
            </a:r>
            <a:r>
              <a:rPr lang="en-US" b="1" dirty="0" err="1">
                <a:latin typeface="Arial" panose="020B0604020202020204" pitchFamily="34" charset="0"/>
              </a:rPr>
              <a:t>tel</a:t>
            </a:r>
            <a:r>
              <a:rPr lang="en-US" b="1" dirty="0">
                <a:latin typeface="Arial" panose="020B0604020202020204" pitchFamily="34" charset="0"/>
              </a:rPr>
              <a:t>:</a:t>
            </a:r>
            <a:r>
              <a:rPr lang="en-US" dirty="0">
                <a:latin typeface="Arial" panose="020B0604020202020204" pitchFamily="34" charset="0"/>
              </a:rPr>
              <a:t>' prefix is required</a:t>
            </a:r>
          </a:p>
        </p:txBody>
      </p:sp>
      <p:cxnSp>
        <p:nvCxnSpPr>
          <p:cNvPr id="10" name="Straight Arrow Connector 9"/>
          <p:cNvCxnSpPr/>
          <p:nvPr/>
        </p:nvCxnSpPr>
        <p:spPr>
          <a:xfrm flipH="1">
            <a:off x="3316778" y="5004262"/>
            <a:ext cx="182880" cy="289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91250" y="5293706"/>
            <a:ext cx="4333174" cy="369332"/>
          </a:xfrm>
          <a:prstGeom prst="rect">
            <a:avLst/>
          </a:prstGeom>
          <a:noFill/>
        </p:spPr>
        <p:txBody>
          <a:bodyPr wrap="none" rtlCol="0">
            <a:spAutoFit/>
          </a:bodyPr>
          <a:lstStyle/>
          <a:p>
            <a:r>
              <a:rPr lang="en-US" b="1" dirty="0">
                <a:solidFill>
                  <a:srgbClr val="00B050"/>
                </a:solidFill>
                <a:latin typeface="Arial" panose="020B0604020202020204" pitchFamily="34" charset="0"/>
              </a:rPr>
              <a:t>ACTION_DIAL</a:t>
            </a:r>
            <a:r>
              <a:rPr lang="en-US" b="1" dirty="0">
                <a:latin typeface="Arial" panose="020B0604020202020204" pitchFamily="34" charset="0"/>
              </a:rPr>
              <a:t> </a:t>
            </a:r>
            <a:r>
              <a:rPr lang="en-US" b="1" dirty="0">
                <a:solidFill>
                  <a:srgbClr val="FF0000"/>
                </a:solidFill>
                <a:latin typeface="Arial" panose="020B0604020202020204" pitchFamily="34" charset="0"/>
              </a:rPr>
              <a:t>doesn't</a:t>
            </a:r>
            <a:r>
              <a:rPr lang="en-US" b="1" dirty="0">
                <a:latin typeface="Arial" panose="020B0604020202020204" pitchFamily="34" charset="0"/>
              </a:rPr>
              <a:t> require any permission.</a:t>
            </a:r>
            <a:endParaRPr lang="en-US" dirty="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Permissions </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000" dirty="0"/>
              <a:t>The purpose of a </a:t>
            </a:r>
            <a:r>
              <a:rPr lang="en-US" sz="2000" i="1" dirty="0"/>
              <a:t>permission</a:t>
            </a:r>
            <a:r>
              <a:rPr lang="en-US" sz="2000" dirty="0"/>
              <a:t> is to protect the privacy of an Android user. Android apps must request permission to access sensitive user data (such as contacts and SMS), as well as certain system features (such as camera and internet). </a:t>
            </a:r>
          </a:p>
          <a:p>
            <a:pPr>
              <a:buFont typeface="Arial" panose="020B0604020202020204" pitchFamily="34" charset="0"/>
              <a:buChar char="•"/>
            </a:pPr>
            <a:r>
              <a:rPr lang="en-US" sz="2000" dirty="0"/>
              <a:t>Depending on the feature, the system might grant the permission automatically or might prompt the user to approve the request.</a:t>
            </a:r>
          </a:p>
          <a:p>
            <a:pPr>
              <a:buFont typeface="Arial" panose="020B0604020202020204" pitchFamily="34" charset="0"/>
              <a:buChar char="•"/>
            </a:pPr>
            <a:r>
              <a:rPr lang="en-US" sz="2000" dirty="0"/>
              <a:t>A central design point of the Android security architecture is that no app, by default, has permission to perform any operations that would adversely impact other apps, the operating system, or the user. </a:t>
            </a:r>
          </a:p>
          <a:p>
            <a:pPr>
              <a:buFont typeface="Arial" panose="020B0604020202020204" pitchFamily="34" charset="0"/>
              <a:buChar char="•"/>
            </a:pPr>
            <a:r>
              <a:rPr lang="en-US" sz="2000" dirty="0"/>
              <a:t>This includes reading or writing the user's private data (such as contacts or emails), reading or writing another app's files, performing network access, keeping the device awake, and so on.</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Permissions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72" y="2359404"/>
            <a:ext cx="7251623" cy="2638793"/>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22</a:t>
            </a:fld>
            <a:endParaRPr lang="en-US"/>
          </a:p>
        </p:txBody>
      </p:sp>
      <p:pic>
        <p:nvPicPr>
          <p:cNvPr id="1026" name="Picture 2" descr="https://developer.android.com/images/permissions/runtime_permission_request_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7195" y="2107369"/>
            <a:ext cx="4664449" cy="41936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85799" y="3258589"/>
            <a:ext cx="6363393" cy="242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a:sym typeface="+mn-ea"/>
              </a:rPr>
              <a:t>Opening a camera app and take photo</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23</a:t>
            </a:fld>
            <a:endParaRPr lang="en-US"/>
          </a:p>
        </p:txBody>
      </p:sp>
      <p:pic>
        <p:nvPicPr>
          <p:cNvPr id="6" name="Picture 5" descr="Screenshot from 2019-04-25 22-00-28"/>
          <p:cNvPicPr>
            <a:picLocks noChangeAspect="1"/>
          </p:cNvPicPr>
          <p:nvPr/>
        </p:nvPicPr>
        <p:blipFill>
          <a:blip r:embed="rId2"/>
          <a:stretch>
            <a:fillRect/>
          </a:stretch>
        </p:blipFill>
        <p:spPr>
          <a:xfrm>
            <a:off x="93345" y="1746885"/>
            <a:ext cx="2717165" cy="4821555"/>
          </a:xfrm>
          <a:prstGeom prst="rect">
            <a:avLst/>
          </a:prstGeom>
        </p:spPr>
      </p:pic>
      <p:pic>
        <p:nvPicPr>
          <p:cNvPr id="7" name="Picture 6" descr="Screenshot from 2019-04-25 22-00-37"/>
          <p:cNvPicPr>
            <a:picLocks noChangeAspect="1"/>
          </p:cNvPicPr>
          <p:nvPr/>
        </p:nvPicPr>
        <p:blipFill>
          <a:blip r:embed="rId3"/>
          <a:stretch>
            <a:fillRect/>
          </a:stretch>
        </p:blipFill>
        <p:spPr>
          <a:xfrm>
            <a:off x="3079115" y="1805940"/>
            <a:ext cx="2689225" cy="4785995"/>
          </a:xfrm>
          <a:prstGeom prst="rect">
            <a:avLst/>
          </a:prstGeom>
        </p:spPr>
      </p:pic>
      <p:pic>
        <p:nvPicPr>
          <p:cNvPr id="8" name="Picture 7" descr="Screenshot from 2019-04-25 22-00-48"/>
          <p:cNvPicPr>
            <a:picLocks noChangeAspect="1"/>
          </p:cNvPicPr>
          <p:nvPr/>
        </p:nvPicPr>
        <p:blipFill>
          <a:blip r:embed="rId4"/>
          <a:stretch>
            <a:fillRect/>
          </a:stretch>
        </p:blipFill>
        <p:spPr>
          <a:xfrm>
            <a:off x="6036310" y="1795145"/>
            <a:ext cx="2727960" cy="4782185"/>
          </a:xfrm>
          <a:prstGeom prst="rect">
            <a:avLst/>
          </a:prstGeom>
        </p:spPr>
      </p:pic>
      <p:pic>
        <p:nvPicPr>
          <p:cNvPr id="9" name="Picture 8" descr="Screenshot from 2019-04-25 22-00-58"/>
          <p:cNvPicPr>
            <a:picLocks noChangeAspect="1"/>
          </p:cNvPicPr>
          <p:nvPr/>
        </p:nvPicPr>
        <p:blipFill>
          <a:blip r:embed="rId5"/>
          <a:stretch>
            <a:fillRect/>
          </a:stretch>
        </p:blipFill>
        <p:spPr>
          <a:xfrm>
            <a:off x="9190355" y="1756410"/>
            <a:ext cx="2762885" cy="4884420"/>
          </a:xfrm>
          <a:prstGeom prst="rect">
            <a:avLst/>
          </a:prstGeom>
        </p:spPr>
      </p:pic>
      <p:sp>
        <p:nvSpPr>
          <p:cNvPr id="10" name="Right Arrow 9"/>
          <p:cNvSpPr/>
          <p:nvPr/>
        </p:nvSpPr>
        <p:spPr>
          <a:xfrm>
            <a:off x="2478405" y="2629535"/>
            <a:ext cx="8801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ight Arrow 10"/>
          <p:cNvSpPr/>
          <p:nvPr/>
        </p:nvSpPr>
        <p:spPr>
          <a:xfrm>
            <a:off x="5408295" y="2629535"/>
            <a:ext cx="8801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Right Arrow 11"/>
          <p:cNvSpPr/>
          <p:nvPr/>
        </p:nvSpPr>
        <p:spPr>
          <a:xfrm>
            <a:off x="8474075" y="2629535"/>
            <a:ext cx="8801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 Permissions in Manifest.xml</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24</a:t>
            </a:fld>
            <a:endParaRPr lang="en-US"/>
          </a:p>
        </p:txBody>
      </p:sp>
      <p:pic>
        <p:nvPicPr>
          <p:cNvPr id="6" name="Picture 5" descr="Screenshot from 2019-04-25 22-16-50"/>
          <p:cNvPicPr>
            <a:picLocks noChangeAspect="1"/>
          </p:cNvPicPr>
          <p:nvPr/>
        </p:nvPicPr>
        <p:blipFill>
          <a:blip r:embed="rId2"/>
          <a:stretch>
            <a:fillRect/>
          </a:stretch>
        </p:blipFill>
        <p:spPr>
          <a:xfrm>
            <a:off x="685800" y="1585595"/>
            <a:ext cx="10327640" cy="5055870"/>
          </a:xfrm>
          <a:prstGeom prst="rect">
            <a:avLst/>
          </a:prstGeom>
        </p:spPr>
      </p:pic>
      <p:sp>
        <p:nvSpPr>
          <p:cNvPr id="8" name="Rectangle 7"/>
          <p:cNvSpPr/>
          <p:nvPr/>
        </p:nvSpPr>
        <p:spPr>
          <a:xfrm>
            <a:off x="1161415" y="2489835"/>
            <a:ext cx="9732645" cy="434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25</a:t>
            </a:fld>
            <a:endParaRPr lang="en-US"/>
          </a:p>
        </p:txBody>
      </p:sp>
      <p:pic>
        <p:nvPicPr>
          <p:cNvPr id="6" name="Picture 5" descr="Screenshot from 2019-04-25 22-25-02"/>
          <p:cNvPicPr>
            <a:picLocks noChangeAspect="1"/>
          </p:cNvPicPr>
          <p:nvPr/>
        </p:nvPicPr>
        <p:blipFill>
          <a:blip r:embed="rId2"/>
          <a:stretch>
            <a:fillRect/>
          </a:stretch>
        </p:blipFill>
        <p:spPr>
          <a:xfrm>
            <a:off x="1705610" y="1313180"/>
            <a:ext cx="3094990" cy="5412105"/>
          </a:xfrm>
          <a:prstGeom prst="rect">
            <a:avLst/>
          </a:prstGeom>
        </p:spPr>
      </p:pic>
      <p:pic>
        <p:nvPicPr>
          <p:cNvPr id="7" name="Picture 6" descr="Screenshot from 2019-04-25 22-25-13"/>
          <p:cNvPicPr>
            <a:picLocks noChangeAspect="1"/>
          </p:cNvPicPr>
          <p:nvPr/>
        </p:nvPicPr>
        <p:blipFill>
          <a:blip r:embed="rId3"/>
          <a:stretch>
            <a:fillRect/>
          </a:stretch>
        </p:blipFill>
        <p:spPr>
          <a:xfrm>
            <a:off x="8546465" y="1312545"/>
            <a:ext cx="3082925" cy="5412740"/>
          </a:xfrm>
          <a:prstGeom prst="rect">
            <a:avLst/>
          </a:prstGeom>
        </p:spPr>
      </p:pic>
      <p:cxnSp>
        <p:nvCxnSpPr>
          <p:cNvPr id="8" name="Straight Arrow Connector 7"/>
          <p:cNvCxnSpPr/>
          <p:nvPr/>
        </p:nvCxnSpPr>
        <p:spPr>
          <a:xfrm flipV="1">
            <a:off x="970915" y="3935095"/>
            <a:ext cx="108267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068570" y="3732530"/>
            <a:ext cx="3065780" cy="506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 name="Text Box 9"/>
          <p:cNvSpPr txBox="1"/>
          <p:nvPr/>
        </p:nvSpPr>
        <p:spPr>
          <a:xfrm>
            <a:off x="5113020" y="3106420"/>
            <a:ext cx="2976880" cy="645160"/>
          </a:xfrm>
          <a:prstGeom prst="rect">
            <a:avLst/>
          </a:prstGeom>
          <a:noFill/>
        </p:spPr>
        <p:txBody>
          <a:bodyPr wrap="none" rtlCol="0">
            <a:spAutoFit/>
          </a:bodyPr>
          <a:lstStyle/>
          <a:p>
            <a:r>
              <a:rPr lang="en-US" altLang="en-US">
                <a:latin typeface="Arial" panose="020B0604020202020204" pitchFamily="34" charset="0"/>
              </a:rPr>
              <a:t>By Default permissions are </a:t>
            </a:r>
          </a:p>
          <a:p>
            <a:r>
              <a:rPr lang="en-US" altLang="en-US">
                <a:latin typeface="Arial" panose="020B0604020202020204" pitchFamily="34" charset="0"/>
              </a:rPr>
              <a:t>disabled.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a:sym typeface="+mn-ea"/>
              </a:rPr>
              <a:t>Runtime permissions </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26</a:t>
            </a:fld>
            <a:endParaRPr lang="en-US"/>
          </a:p>
        </p:txBody>
      </p:sp>
      <p:pic>
        <p:nvPicPr>
          <p:cNvPr id="6" name="Picture 5" descr="Screenshot from 2019-04-25 22-18-24"/>
          <p:cNvPicPr>
            <a:picLocks noChangeAspect="1"/>
          </p:cNvPicPr>
          <p:nvPr/>
        </p:nvPicPr>
        <p:blipFill>
          <a:blip r:embed="rId2"/>
          <a:stretch>
            <a:fillRect/>
          </a:stretch>
        </p:blipFill>
        <p:spPr>
          <a:xfrm>
            <a:off x="4822825" y="1739900"/>
            <a:ext cx="2546985" cy="4497705"/>
          </a:xfrm>
          <a:prstGeom prst="rect">
            <a:avLst/>
          </a:prstGeom>
        </p:spPr>
      </p:pic>
      <p:pic>
        <p:nvPicPr>
          <p:cNvPr id="7" name="Picture 6" descr="Screenshot from 2019-04-25 22-18-34"/>
          <p:cNvPicPr>
            <a:picLocks noChangeAspect="1"/>
          </p:cNvPicPr>
          <p:nvPr/>
        </p:nvPicPr>
        <p:blipFill>
          <a:blip r:embed="rId3"/>
          <a:stretch>
            <a:fillRect/>
          </a:stretch>
        </p:blipFill>
        <p:spPr>
          <a:xfrm>
            <a:off x="9087485" y="1739900"/>
            <a:ext cx="2529840" cy="4463415"/>
          </a:xfrm>
          <a:prstGeom prst="rect">
            <a:avLst/>
          </a:prstGeom>
        </p:spPr>
      </p:pic>
      <p:pic>
        <p:nvPicPr>
          <p:cNvPr id="8" name="Content Placeholder 7" descr="Screenshot from 2019-04-25 22-00-28"/>
          <p:cNvPicPr>
            <a:picLocks noGrp="1" noChangeAspect="1"/>
          </p:cNvPicPr>
          <p:nvPr>
            <p:ph idx="1"/>
          </p:nvPr>
        </p:nvPicPr>
        <p:blipFill>
          <a:blip r:embed="rId4"/>
          <a:stretch>
            <a:fillRect/>
          </a:stretch>
        </p:blipFill>
        <p:spPr>
          <a:xfrm>
            <a:off x="795655" y="1739900"/>
            <a:ext cx="2501900" cy="4438650"/>
          </a:xfrm>
          <a:prstGeom prst="rect">
            <a:avLst/>
          </a:prstGeom>
        </p:spPr>
      </p:pic>
      <p:sp>
        <p:nvSpPr>
          <p:cNvPr id="10" name="Right Arrow 9"/>
          <p:cNvSpPr/>
          <p:nvPr/>
        </p:nvSpPr>
        <p:spPr>
          <a:xfrm>
            <a:off x="3620135" y="3847465"/>
            <a:ext cx="8801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Right Arrow 8"/>
          <p:cNvSpPr/>
          <p:nvPr/>
        </p:nvSpPr>
        <p:spPr>
          <a:xfrm>
            <a:off x="7788275" y="3847465"/>
            <a:ext cx="8801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a:t>XML file</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27</a:t>
            </a:fld>
            <a:endParaRPr lang="en-US"/>
          </a:p>
        </p:txBody>
      </p:sp>
      <p:pic>
        <p:nvPicPr>
          <p:cNvPr id="6" name="Picture 5" descr="Screenshot from 2019-04-25 21-59-17"/>
          <p:cNvPicPr>
            <a:picLocks noChangeAspect="1"/>
          </p:cNvPicPr>
          <p:nvPr/>
        </p:nvPicPr>
        <p:blipFill>
          <a:blip r:embed="rId2"/>
          <a:stretch>
            <a:fillRect/>
          </a:stretch>
        </p:blipFill>
        <p:spPr>
          <a:xfrm>
            <a:off x="464820" y="1587500"/>
            <a:ext cx="7772400" cy="5053330"/>
          </a:xfrm>
          <a:prstGeom prst="rect">
            <a:avLst/>
          </a:prstGeom>
        </p:spPr>
      </p:pic>
      <p:pic>
        <p:nvPicPr>
          <p:cNvPr id="7" name="Picture 6" descr="Screenshot from 2019-04-25 21-59-27"/>
          <p:cNvPicPr>
            <a:picLocks noChangeAspect="1"/>
          </p:cNvPicPr>
          <p:nvPr/>
        </p:nvPicPr>
        <p:blipFill>
          <a:blip r:embed="rId3"/>
          <a:stretch>
            <a:fillRect/>
          </a:stretch>
        </p:blipFill>
        <p:spPr>
          <a:xfrm>
            <a:off x="8694420" y="1587500"/>
            <a:ext cx="2995295" cy="52063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45" y="44450"/>
            <a:ext cx="10772775" cy="1141730"/>
          </a:xfrm>
        </p:spPr>
        <p:txBody>
          <a:bodyPr/>
          <a:lstStyle/>
          <a:p>
            <a:r>
              <a:rPr lang="en-US" altLang="en-US"/>
              <a:t>Check for permissions</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28</a:t>
            </a:fld>
            <a:endParaRPr lang="en-US"/>
          </a:p>
        </p:txBody>
      </p:sp>
      <p:pic>
        <p:nvPicPr>
          <p:cNvPr id="6" name="Picture 5" descr="Screenshot from 2019-04-25 22-27-17"/>
          <p:cNvPicPr>
            <a:picLocks noChangeAspect="1"/>
          </p:cNvPicPr>
          <p:nvPr/>
        </p:nvPicPr>
        <p:blipFill>
          <a:blip r:embed="rId2"/>
          <a:stretch>
            <a:fillRect/>
          </a:stretch>
        </p:blipFill>
        <p:spPr>
          <a:xfrm>
            <a:off x="298450" y="959485"/>
            <a:ext cx="11595100" cy="1871345"/>
          </a:xfrm>
          <a:prstGeom prst="rect">
            <a:avLst/>
          </a:prstGeom>
        </p:spPr>
      </p:pic>
      <p:pic>
        <p:nvPicPr>
          <p:cNvPr id="7" name="Picture 6" descr="Screenshot from 2019-04-25 22-18-24"/>
          <p:cNvPicPr>
            <a:picLocks noChangeAspect="1"/>
          </p:cNvPicPr>
          <p:nvPr/>
        </p:nvPicPr>
        <p:blipFill>
          <a:blip r:embed="rId3"/>
          <a:stretch>
            <a:fillRect/>
          </a:stretch>
        </p:blipFill>
        <p:spPr>
          <a:xfrm>
            <a:off x="4782185" y="2444750"/>
            <a:ext cx="2546985" cy="4026535"/>
          </a:xfrm>
          <a:prstGeom prst="rect">
            <a:avLst/>
          </a:prstGeom>
        </p:spPr>
      </p:pic>
      <p:pic>
        <p:nvPicPr>
          <p:cNvPr id="8" name="Picture 7" descr="Screenshot from 2019-04-25 22-18-34"/>
          <p:cNvPicPr>
            <a:picLocks noChangeAspect="1"/>
          </p:cNvPicPr>
          <p:nvPr/>
        </p:nvPicPr>
        <p:blipFill>
          <a:blip r:embed="rId4"/>
          <a:stretch>
            <a:fillRect/>
          </a:stretch>
        </p:blipFill>
        <p:spPr>
          <a:xfrm>
            <a:off x="9046845" y="2441575"/>
            <a:ext cx="2529840" cy="3995420"/>
          </a:xfrm>
          <a:prstGeom prst="rect">
            <a:avLst/>
          </a:prstGeom>
        </p:spPr>
      </p:pic>
      <p:pic>
        <p:nvPicPr>
          <p:cNvPr id="9" name="Content Placeholder 8" descr="Screenshot from 2019-04-25 22-00-28"/>
          <p:cNvPicPr>
            <a:picLocks noGrp="1" noChangeAspect="1"/>
          </p:cNvPicPr>
          <p:nvPr>
            <p:ph idx="1"/>
          </p:nvPr>
        </p:nvPicPr>
        <p:blipFill>
          <a:blip r:embed="rId5"/>
          <a:stretch>
            <a:fillRect/>
          </a:stretch>
        </p:blipFill>
        <p:spPr>
          <a:xfrm>
            <a:off x="755015" y="2438400"/>
            <a:ext cx="2501900" cy="3973830"/>
          </a:xfrm>
          <a:prstGeom prst="rect">
            <a:avLst/>
          </a:prstGeom>
        </p:spPr>
      </p:pic>
      <p:sp>
        <p:nvSpPr>
          <p:cNvPr id="10" name="Right Arrow 9"/>
          <p:cNvSpPr/>
          <p:nvPr/>
        </p:nvSpPr>
        <p:spPr>
          <a:xfrm>
            <a:off x="3579495" y="4104005"/>
            <a:ext cx="880110"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ight Arrow 10"/>
          <p:cNvSpPr/>
          <p:nvPr/>
        </p:nvSpPr>
        <p:spPr>
          <a:xfrm>
            <a:off x="7747635" y="4104005"/>
            <a:ext cx="880110"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Rectangle 11"/>
          <p:cNvSpPr/>
          <p:nvPr/>
        </p:nvSpPr>
        <p:spPr>
          <a:xfrm>
            <a:off x="685800" y="1397000"/>
            <a:ext cx="11207750" cy="242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Text Box 12"/>
          <p:cNvSpPr txBox="1"/>
          <p:nvPr/>
        </p:nvSpPr>
        <p:spPr>
          <a:xfrm>
            <a:off x="3579495" y="737235"/>
            <a:ext cx="7117080" cy="368300"/>
          </a:xfrm>
          <a:prstGeom prst="rect">
            <a:avLst/>
          </a:prstGeom>
          <a:noFill/>
        </p:spPr>
        <p:txBody>
          <a:bodyPr wrap="none" rtlCol="0">
            <a:spAutoFit/>
          </a:bodyPr>
          <a:lstStyle/>
          <a:p>
            <a:r>
              <a:rPr lang="en-US" altLang="en-US" b="1">
                <a:solidFill>
                  <a:srgbClr val="00B050"/>
                </a:solidFill>
                <a:latin typeface="Arial" panose="020B0604020202020204" pitchFamily="34" charset="0"/>
              </a:rPr>
              <a:t>Check weather the application has camera permissions or not ?</a:t>
            </a:r>
          </a:p>
        </p:txBody>
      </p:sp>
      <p:cxnSp>
        <p:nvCxnSpPr>
          <p:cNvPr id="14" name="Straight Arrow Connector 13"/>
          <p:cNvCxnSpPr/>
          <p:nvPr/>
        </p:nvCxnSpPr>
        <p:spPr>
          <a:xfrm flipH="1">
            <a:off x="4380865" y="1041400"/>
            <a:ext cx="181610" cy="293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34085" y="1858010"/>
            <a:ext cx="9267190" cy="485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After allowing</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29</a:t>
            </a:fld>
            <a:endParaRPr lang="en-US"/>
          </a:p>
        </p:txBody>
      </p:sp>
      <p:pic>
        <p:nvPicPr>
          <p:cNvPr id="6" name="Picture 5" descr="Screenshot from 2019-04-25 22-30-07"/>
          <p:cNvPicPr>
            <a:picLocks noChangeAspect="1"/>
          </p:cNvPicPr>
          <p:nvPr/>
        </p:nvPicPr>
        <p:blipFill>
          <a:blip r:embed="rId2"/>
          <a:stretch>
            <a:fillRect/>
          </a:stretch>
        </p:blipFill>
        <p:spPr>
          <a:xfrm>
            <a:off x="3728085" y="1955800"/>
            <a:ext cx="3898265" cy="4456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579" y="54398"/>
            <a:ext cx="10772775" cy="1658198"/>
          </a:xfrm>
        </p:spPr>
        <p:txBody>
          <a:bodyPr/>
          <a:lstStyle/>
          <a:p>
            <a:r>
              <a:rPr lang="en-US" altLang="en-US"/>
              <a:t>Final Assignment Marking Ruberic</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a:t>
            </a:fld>
            <a:endParaRPr lang="en-US"/>
          </a:p>
        </p:txBody>
      </p:sp>
      <p:pic>
        <p:nvPicPr>
          <p:cNvPr id="6" name="Picture 5" descr="Screenshot from 2019-04-24 22-39-02"/>
          <p:cNvPicPr>
            <a:picLocks noChangeAspect="1"/>
          </p:cNvPicPr>
          <p:nvPr/>
        </p:nvPicPr>
        <p:blipFill>
          <a:blip r:embed="rId3"/>
          <a:stretch>
            <a:fillRect/>
          </a:stretch>
        </p:blipFill>
        <p:spPr>
          <a:xfrm>
            <a:off x="283210" y="1240155"/>
            <a:ext cx="11626215" cy="55727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Load Camera</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30</a:t>
            </a:fld>
            <a:endParaRPr lang="en-US"/>
          </a:p>
        </p:txBody>
      </p:sp>
      <p:pic>
        <p:nvPicPr>
          <p:cNvPr id="6" name="Picture 5" descr="Screenshot from 2019-04-25 22-37-46"/>
          <p:cNvPicPr>
            <a:picLocks noChangeAspect="1"/>
          </p:cNvPicPr>
          <p:nvPr/>
        </p:nvPicPr>
        <p:blipFill>
          <a:blip r:embed="rId3"/>
          <a:stretch>
            <a:fillRect/>
          </a:stretch>
        </p:blipFill>
        <p:spPr>
          <a:xfrm>
            <a:off x="262255" y="2011680"/>
            <a:ext cx="8321040" cy="1761490"/>
          </a:xfrm>
          <a:prstGeom prst="rect">
            <a:avLst/>
          </a:prstGeom>
        </p:spPr>
      </p:pic>
      <p:pic>
        <p:nvPicPr>
          <p:cNvPr id="7" name="Content Placeholder 6" descr="Screenshot from 2019-04-25 22-00-37"/>
          <p:cNvPicPr>
            <a:picLocks noGrp="1" noChangeAspect="1"/>
          </p:cNvPicPr>
          <p:nvPr>
            <p:ph idx="1"/>
          </p:nvPr>
        </p:nvPicPr>
        <p:blipFill>
          <a:blip r:embed="rId4"/>
          <a:stretch>
            <a:fillRect/>
          </a:stretch>
        </p:blipFill>
        <p:spPr>
          <a:xfrm>
            <a:off x="8931275" y="1404620"/>
            <a:ext cx="2590800" cy="4610100"/>
          </a:xfrm>
          <a:prstGeom prst="rect">
            <a:avLst/>
          </a:prstGeom>
        </p:spPr>
      </p:pic>
      <p:sp>
        <p:nvSpPr>
          <p:cNvPr id="8" name="Text Box 7"/>
          <p:cNvSpPr txBox="1"/>
          <p:nvPr/>
        </p:nvSpPr>
        <p:spPr>
          <a:xfrm>
            <a:off x="930910" y="3954780"/>
            <a:ext cx="5504180" cy="922020"/>
          </a:xfrm>
          <a:prstGeom prst="rect">
            <a:avLst/>
          </a:prstGeom>
          <a:noFill/>
        </p:spPr>
        <p:txBody>
          <a:bodyPr wrap="none" rtlCol="0">
            <a:spAutoFit/>
          </a:bodyPr>
          <a:lstStyle/>
          <a:p>
            <a:pPr algn="l"/>
            <a:r>
              <a:rPr lang="en-US">
                <a:latin typeface="Arial" panose="020B0604020202020204" pitchFamily="34" charset="0"/>
                <a:sym typeface="+mn-ea"/>
              </a:rPr>
              <a:t>To first verify that an app exists to receive the intent, </a:t>
            </a:r>
          </a:p>
          <a:p>
            <a:pPr algn="l"/>
            <a:r>
              <a:rPr lang="en-US">
                <a:latin typeface="Arial" panose="020B0604020202020204" pitchFamily="34" charset="0"/>
                <a:sym typeface="+mn-ea"/>
              </a:rPr>
              <a:t>call </a:t>
            </a:r>
            <a:r>
              <a:rPr lang="en-US" b="1">
                <a:latin typeface="Arial" panose="020B0604020202020204" pitchFamily="34" charset="0"/>
                <a:sym typeface="+mn-ea"/>
              </a:rPr>
              <a:t>resolveActivity()</a:t>
            </a:r>
            <a:r>
              <a:rPr lang="en-US">
                <a:latin typeface="Arial" panose="020B0604020202020204" pitchFamily="34" charset="0"/>
                <a:sym typeface="+mn-ea"/>
              </a:rPr>
              <a:t> on your Intent object.</a:t>
            </a:r>
            <a:endParaRPr lang="en-US">
              <a:latin typeface="Arial" panose="020B0604020202020204" pitchFamily="34" charset="0"/>
            </a:endParaRPr>
          </a:p>
          <a:p>
            <a:endParaRPr lang="en-US">
              <a:latin typeface="Arial" panose="020B0604020202020204" pitchFamily="34" charset="0"/>
            </a:endParaRPr>
          </a:p>
        </p:txBody>
      </p:sp>
      <p:cxnSp>
        <p:nvCxnSpPr>
          <p:cNvPr id="9" name="Straight Arrow Connector 8"/>
          <p:cNvCxnSpPr/>
          <p:nvPr/>
        </p:nvCxnSpPr>
        <p:spPr>
          <a:xfrm flipV="1">
            <a:off x="2640330" y="2983865"/>
            <a:ext cx="303530" cy="819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570"/>
            <a:ext cx="10772775" cy="1061085"/>
          </a:xfrm>
        </p:spPr>
        <p:txBody>
          <a:bodyPr/>
          <a:lstStyle/>
          <a:p>
            <a:r>
              <a:rPr lang="en-US" altLang="en-US" sz="4400"/>
              <a:t>Getting Image from camera to Main Activity</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31</a:t>
            </a:fld>
            <a:endParaRPr lang="en-US"/>
          </a:p>
        </p:txBody>
      </p:sp>
      <p:pic>
        <p:nvPicPr>
          <p:cNvPr id="6" name="Picture 5" descr="Screenshot from 2019-04-25 22-41-03"/>
          <p:cNvPicPr>
            <a:picLocks noChangeAspect="1"/>
          </p:cNvPicPr>
          <p:nvPr/>
        </p:nvPicPr>
        <p:blipFill>
          <a:blip r:embed="rId2"/>
          <a:stretch>
            <a:fillRect/>
          </a:stretch>
        </p:blipFill>
        <p:spPr>
          <a:xfrm>
            <a:off x="685800" y="1561465"/>
            <a:ext cx="10058400" cy="1832610"/>
          </a:xfrm>
          <a:prstGeom prst="rect">
            <a:avLst/>
          </a:prstGeom>
        </p:spPr>
      </p:pic>
      <p:pic>
        <p:nvPicPr>
          <p:cNvPr id="8" name="Picture 7" descr="Screenshot from 2019-04-25 22-00-48"/>
          <p:cNvPicPr>
            <a:picLocks noChangeAspect="1"/>
          </p:cNvPicPr>
          <p:nvPr/>
        </p:nvPicPr>
        <p:blipFill>
          <a:blip r:embed="rId3"/>
          <a:stretch>
            <a:fillRect/>
          </a:stretch>
        </p:blipFill>
        <p:spPr>
          <a:xfrm>
            <a:off x="3870960" y="2909570"/>
            <a:ext cx="2930525" cy="3844925"/>
          </a:xfrm>
          <a:prstGeom prst="rect">
            <a:avLst/>
          </a:prstGeom>
        </p:spPr>
      </p:pic>
      <p:pic>
        <p:nvPicPr>
          <p:cNvPr id="9" name="Picture 8" descr="Screenshot from 2019-04-25 22-00-58"/>
          <p:cNvPicPr>
            <a:picLocks noChangeAspect="1"/>
          </p:cNvPicPr>
          <p:nvPr/>
        </p:nvPicPr>
        <p:blipFill>
          <a:blip r:embed="rId4"/>
          <a:stretch>
            <a:fillRect/>
          </a:stretch>
        </p:blipFill>
        <p:spPr>
          <a:xfrm>
            <a:off x="8329930" y="2452370"/>
            <a:ext cx="3197860" cy="4230370"/>
          </a:xfrm>
          <a:prstGeom prst="rect">
            <a:avLst/>
          </a:prstGeom>
        </p:spPr>
      </p:pic>
      <p:sp>
        <p:nvSpPr>
          <p:cNvPr id="7" name="Text Box 6"/>
          <p:cNvSpPr txBox="1"/>
          <p:nvPr/>
        </p:nvSpPr>
        <p:spPr>
          <a:xfrm>
            <a:off x="848995" y="1021080"/>
            <a:ext cx="4913630" cy="368300"/>
          </a:xfrm>
          <a:prstGeom prst="rect">
            <a:avLst/>
          </a:prstGeom>
          <a:noFill/>
        </p:spPr>
        <p:txBody>
          <a:bodyPr wrap="none" rtlCol="0">
            <a:spAutoFit/>
          </a:bodyPr>
          <a:lstStyle/>
          <a:p>
            <a:r>
              <a:rPr lang="en-US" altLang="en-US" b="1">
                <a:latin typeface="Arial" panose="020B0604020202020204" pitchFamily="34" charset="0"/>
              </a:rPr>
              <a:t>press </a:t>
            </a:r>
            <a:r>
              <a:rPr lang="en-US" altLang="en-US" b="1">
                <a:solidFill>
                  <a:srgbClr val="00B050"/>
                </a:solidFill>
                <a:latin typeface="Arial" panose="020B0604020202020204" pitchFamily="34" charset="0"/>
              </a:rPr>
              <a:t>ctrl + o</a:t>
            </a:r>
            <a:r>
              <a:rPr lang="en-US" altLang="en-US" b="1">
                <a:latin typeface="Arial" panose="020B0604020202020204" pitchFamily="34" charset="0"/>
              </a:rPr>
              <a:t> and override </a:t>
            </a:r>
            <a:r>
              <a:rPr lang="en-US" altLang="en-US" b="1">
                <a:solidFill>
                  <a:srgbClr val="00B050"/>
                </a:solidFill>
                <a:latin typeface="Arial" panose="020B0604020202020204" pitchFamily="34" charset="0"/>
              </a:rPr>
              <a:t>onActivityResult</a:t>
            </a:r>
          </a:p>
        </p:txBody>
      </p:sp>
      <p:cxnSp>
        <p:nvCxnSpPr>
          <p:cNvPr id="10" name="Straight Arrow Connector 9"/>
          <p:cNvCxnSpPr/>
          <p:nvPr/>
        </p:nvCxnSpPr>
        <p:spPr>
          <a:xfrm flipH="1">
            <a:off x="3581400" y="1364615"/>
            <a:ext cx="586740" cy="384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32</a:t>
            </a:fld>
            <a:endParaRPr lang="en-US"/>
          </a:p>
        </p:txBody>
      </p:sp>
      <p:pic>
        <p:nvPicPr>
          <p:cNvPr id="7" name="Picture 6" descr="Screenshot from 2019-04-25 22-57-00"/>
          <p:cNvPicPr>
            <a:picLocks noChangeAspect="1"/>
          </p:cNvPicPr>
          <p:nvPr/>
        </p:nvPicPr>
        <p:blipFill>
          <a:blip r:embed="rId2"/>
          <a:stretch>
            <a:fillRect/>
          </a:stretch>
        </p:blipFill>
        <p:spPr>
          <a:xfrm>
            <a:off x="358775" y="133350"/>
            <a:ext cx="11079480" cy="65913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contd..</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33</a:t>
            </a:fld>
            <a:endParaRPr lang="en-US"/>
          </a:p>
        </p:txBody>
      </p:sp>
      <p:pic>
        <p:nvPicPr>
          <p:cNvPr id="7" name="Picture 6" descr="Screenshot from 2019-04-25 22-58-00"/>
          <p:cNvPicPr>
            <a:picLocks noChangeAspect="1"/>
          </p:cNvPicPr>
          <p:nvPr/>
        </p:nvPicPr>
        <p:blipFill>
          <a:blip r:embed="rId2"/>
          <a:stretch>
            <a:fillRect/>
          </a:stretch>
        </p:blipFill>
        <p:spPr>
          <a:xfrm>
            <a:off x="676910" y="1667510"/>
            <a:ext cx="10753090" cy="2222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Class work</a:t>
            </a:r>
          </a:p>
        </p:txBody>
      </p:sp>
      <p:sp>
        <p:nvSpPr>
          <p:cNvPr id="3" name="Content Placeholder 2"/>
          <p:cNvSpPr>
            <a:spLocks noGrp="1"/>
          </p:cNvSpPr>
          <p:nvPr>
            <p:ph idx="1"/>
          </p:nvPr>
        </p:nvSpPr>
        <p:spPr/>
        <p:txBody>
          <a:bodyPr/>
          <a:lstStyle/>
          <a:p>
            <a:r>
              <a:rPr lang="en-US" altLang="en-US"/>
              <a:t>Save the lmageview image to SD Card.</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2. </a:t>
            </a:r>
            <a:r>
              <a:rPr lang="en-US" altLang="en-US" dirty="0" err="1"/>
              <a:t>SharedPreferences</a:t>
            </a:r>
            <a:endParaRPr lang="en-US" alt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Android provides many ways of storing data of an application. One of this way is called Shared Preferences. </a:t>
            </a:r>
          </a:p>
          <a:p>
            <a:pPr>
              <a:buFont typeface="Arial" panose="020B0604020202020204" pitchFamily="34" charset="0"/>
              <a:buChar char="•"/>
            </a:pPr>
            <a:r>
              <a:rPr lang="en-US" dirty="0"/>
              <a:t>Shared Preferences allow you to save and retrieve data in the form of key, value pair.</a:t>
            </a:r>
          </a:p>
          <a:p>
            <a:pPr>
              <a:buFont typeface="Arial" panose="020B0604020202020204" pitchFamily="34" charset="0"/>
              <a:buChar char="•"/>
            </a:pPr>
            <a:r>
              <a:rPr lang="en-US" altLang="en-US" dirty="0"/>
              <a:t>It stores only primitive data types  data i.e. Boolean , float , </a:t>
            </a:r>
            <a:r>
              <a:rPr lang="en-US" altLang="en-US" dirty="0" err="1"/>
              <a:t>int</a:t>
            </a:r>
            <a:r>
              <a:rPr lang="en-US" altLang="en-US" dirty="0"/>
              <a:t> , longs and strings.</a:t>
            </a:r>
          </a:p>
          <a:p>
            <a:pPr>
              <a:buFont typeface="Arial" panose="020B0604020202020204" pitchFamily="34" charset="0"/>
              <a:buChar char="•"/>
            </a:pPr>
            <a:r>
              <a:rPr lang="en-US" altLang="en-US" dirty="0"/>
              <a:t>Data is stored in xml file .</a:t>
            </a:r>
          </a:p>
          <a:p>
            <a:pPr>
              <a:buFont typeface="Arial" panose="020B0604020202020204" pitchFamily="34" charset="0"/>
              <a:buChar char="•"/>
            </a:pPr>
            <a:r>
              <a:rPr lang="en-US" altLang="en-US" dirty="0"/>
              <a:t>It is mainly used for storing username and password , settings etc.</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a handle to shared preferences</a:t>
            </a:r>
          </a:p>
        </p:txBody>
      </p:sp>
      <p:sp>
        <p:nvSpPr>
          <p:cNvPr id="3" name="Content Placeholder 2"/>
          <p:cNvSpPr>
            <a:spLocks noGrp="1"/>
          </p:cNvSpPr>
          <p:nvPr>
            <p:ph idx="1"/>
          </p:nvPr>
        </p:nvSpPr>
        <p:spPr/>
        <p:txBody>
          <a:bodyPr/>
          <a:lstStyle/>
          <a:p>
            <a:r>
              <a:rPr lang="en-US"/>
              <a:t>You can create a new shared preference file or access an existing one by calling one of these methods:</a:t>
            </a:r>
          </a:p>
          <a:p>
            <a:r>
              <a:rPr lang="en-US" altLang="en-US"/>
              <a:t>1. </a:t>
            </a:r>
            <a:r>
              <a:rPr lang="en-US" altLang="en-US" b="1"/>
              <a:t>getSharedPreferences()</a:t>
            </a:r>
            <a:r>
              <a:rPr lang="en-US" altLang="en-US"/>
              <a:t> :</a:t>
            </a:r>
          </a:p>
          <a:p>
            <a:pPr lvl="2"/>
            <a:r>
              <a:rPr lang="en-US" altLang="en-US"/>
              <a:t>Use this if you need multiple shared preference files identified by name, which you specify with the first parameter. You can call this from any Context in your app.</a:t>
            </a:r>
          </a:p>
          <a:p>
            <a:pPr lvl="2"/>
            <a:endParaRPr lang="en-US" altLang="en-US"/>
          </a:p>
          <a:p>
            <a:pPr lvl="0"/>
            <a:r>
              <a:rPr lang="en-US" altLang="en-US"/>
              <a:t>2. </a:t>
            </a:r>
            <a:r>
              <a:rPr lang="en-US" altLang="en-US" b="1"/>
              <a:t>getPreferences()</a:t>
            </a:r>
            <a:r>
              <a:rPr lang="en-US" altLang="en-US"/>
              <a:t> :</a:t>
            </a:r>
          </a:p>
          <a:p>
            <a:pPr lvl="2"/>
            <a:r>
              <a:rPr lang="en-US" altLang="en-US"/>
              <a:t> Use this from an Activity if you need to use only one shared preference file for the activity. Because this retrieves a default shared preference file that belongs to the activity, you don't need to supply a name.</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XML</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37</a:t>
            </a:fld>
            <a:endParaRPr lang="en-US"/>
          </a:p>
        </p:txBody>
      </p:sp>
      <p:pic>
        <p:nvPicPr>
          <p:cNvPr id="6" name="Picture 5" descr="Screenshot from 2019-04-27 20-21-30"/>
          <p:cNvPicPr>
            <a:picLocks noChangeAspect="1"/>
          </p:cNvPicPr>
          <p:nvPr/>
        </p:nvPicPr>
        <p:blipFill>
          <a:blip r:embed="rId2"/>
          <a:stretch>
            <a:fillRect/>
          </a:stretch>
        </p:blipFill>
        <p:spPr>
          <a:xfrm>
            <a:off x="2264410" y="223520"/>
            <a:ext cx="7382510" cy="6551930"/>
          </a:xfrm>
          <a:prstGeom prst="rect">
            <a:avLst/>
          </a:prstGeom>
        </p:spPr>
      </p:pic>
      <p:pic>
        <p:nvPicPr>
          <p:cNvPr id="7" name="Picture 6" descr="Screenshot from 2019-04-27 20-21-39"/>
          <p:cNvPicPr>
            <a:picLocks noChangeAspect="1"/>
          </p:cNvPicPr>
          <p:nvPr/>
        </p:nvPicPr>
        <p:blipFill>
          <a:blip r:embed="rId3"/>
          <a:stretch>
            <a:fillRect/>
          </a:stretch>
        </p:blipFill>
        <p:spPr>
          <a:xfrm>
            <a:off x="7753350" y="1466215"/>
            <a:ext cx="3676650" cy="40671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38</a:t>
            </a:fld>
            <a:endParaRPr lang="en-US"/>
          </a:p>
        </p:txBody>
      </p:sp>
      <p:pic>
        <p:nvPicPr>
          <p:cNvPr id="6" name="Picture 5" descr="Screenshot from 2019-04-27 20-51-15"/>
          <p:cNvPicPr>
            <a:picLocks noChangeAspect="1"/>
          </p:cNvPicPr>
          <p:nvPr/>
        </p:nvPicPr>
        <p:blipFill>
          <a:blip r:embed="rId2"/>
          <a:stretch>
            <a:fillRect/>
          </a:stretch>
        </p:blipFill>
        <p:spPr>
          <a:xfrm>
            <a:off x="889000" y="176530"/>
            <a:ext cx="9963150" cy="6505575"/>
          </a:xfrm>
          <a:prstGeom prst="rect">
            <a:avLst/>
          </a:prstGeom>
        </p:spPr>
      </p:pic>
      <p:sp>
        <p:nvSpPr>
          <p:cNvPr id="12" name="Rectangle 11"/>
          <p:cNvSpPr/>
          <p:nvPr/>
        </p:nvSpPr>
        <p:spPr>
          <a:xfrm>
            <a:off x="1682750" y="4597400"/>
            <a:ext cx="9170035"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Rectangle 6"/>
          <p:cNvSpPr/>
          <p:nvPr/>
        </p:nvSpPr>
        <p:spPr>
          <a:xfrm>
            <a:off x="1682750" y="5236845"/>
            <a:ext cx="9170035" cy="638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39</a:t>
            </a:fld>
            <a:endParaRPr lang="en-US"/>
          </a:p>
        </p:txBody>
      </p:sp>
      <p:pic>
        <p:nvPicPr>
          <p:cNvPr id="6" name="Picture 5" descr="Screenshot from 2019-04-27 20-55-24"/>
          <p:cNvPicPr>
            <a:picLocks noChangeAspect="1"/>
          </p:cNvPicPr>
          <p:nvPr/>
        </p:nvPicPr>
        <p:blipFill>
          <a:blip r:embed="rId2"/>
          <a:stretch>
            <a:fillRect/>
          </a:stretch>
        </p:blipFill>
        <p:spPr>
          <a:xfrm>
            <a:off x="685800" y="1928495"/>
            <a:ext cx="3543300" cy="3000375"/>
          </a:xfrm>
          <a:prstGeom prst="rect">
            <a:avLst/>
          </a:prstGeom>
        </p:spPr>
      </p:pic>
      <p:pic>
        <p:nvPicPr>
          <p:cNvPr id="7" name="Picture 6" descr="Screenshot from 2019-04-27 20-55-05"/>
          <p:cNvPicPr>
            <a:picLocks noChangeAspect="1"/>
          </p:cNvPicPr>
          <p:nvPr/>
        </p:nvPicPr>
        <p:blipFill>
          <a:blip r:embed="rId3"/>
          <a:stretch>
            <a:fillRect/>
          </a:stretch>
        </p:blipFill>
        <p:spPr>
          <a:xfrm>
            <a:off x="4417695" y="3556000"/>
            <a:ext cx="3117215" cy="1544320"/>
          </a:xfrm>
          <a:prstGeom prst="rect">
            <a:avLst/>
          </a:prstGeom>
        </p:spPr>
      </p:pic>
      <p:pic>
        <p:nvPicPr>
          <p:cNvPr id="8" name="Picture 7" descr="Screenshot from 2019-04-27 20-56-19"/>
          <p:cNvPicPr>
            <a:picLocks noChangeAspect="1"/>
          </p:cNvPicPr>
          <p:nvPr/>
        </p:nvPicPr>
        <p:blipFill>
          <a:blip r:embed="rId4"/>
          <a:stretch>
            <a:fillRect/>
          </a:stretch>
        </p:blipFill>
        <p:spPr>
          <a:xfrm>
            <a:off x="4417695" y="1928495"/>
            <a:ext cx="7609205" cy="1533525"/>
          </a:xfrm>
          <a:prstGeom prst="rect">
            <a:avLst/>
          </a:prstGeom>
        </p:spPr>
      </p:pic>
      <p:sp>
        <p:nvSpPr>
          <p:cNvPr id="12" name="Rectangle 11"/>
          <p:cNvSpPr/>
          <p:nvPr/>
        </p:nvSpPr>
        <p:spPr>
          <a:xfrm>
            <a:off x="4697730" y="4474845"/>
            <a:ext cx="1936115" cy="626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 Box 8"/>
          <p:cNvSpPr txBox="1"/>
          <p:nvPr/>
        </p:nvSpPr>
        <p:spPr>
          <a:xfrm>
            <a:off x="7622771" y="3531905"/>
            <a:ext cx="4317720" cy="369332"/>
          </a:xfrm>
          <a:prstGeom prst="rect">
            <a:avLst/>
          </a:prstGeom>
          <a:noFill/>
        </p:spPr>
        <p:txBody>
          <a:bodyPr wrap="none" rtlCol="0">
            <a:spAutoFit/>
          </a:bodyPr>
          <a:lstStyle/>
          <a:p>
            <a:r>
              <a:rPr lang="en-US" altLang="en-US" b="1" dirty="0">
                <a:latin typeface="Arial" panose="020B0604020202020204" pitchFamily="34" charset="0"/>
              </a:rPr>
              <a:t>data/data/&lt;&lt;</a:t>
            </a:r>
            <a:r>
              <a:rPr lang="en-US" altLang="en-US" b="1" dirty="0">
                <a:solidFill>
                  <a:srgbClr val="00B050"/>
                </a:solidFill>
                <a:latin typeface="Arial" panose="020B0604020202020204" pitchFamily="34" charset="0"/>
              </a:rPr>
              <a:t>your app name</a:t>
            </a:r>
            <a:r>
              <a:rPr lang="en-US" altLang="en-US" b="1" dirty="0">
                <a:latin typeface="Arial" panose="020B0604020202020204" pitchFamily="34" charset="0"/>
              </a:rPr>
              <a:t>&gt;&gt;/shared_prefs</a:t>
            </a:r>
          </a:p>
        </p:txBody>
      </p:sp>
      <p:cxnSp>
        <p:nvCxnSpPr>
          <p:cNvPr id="10" name="Straight Arrow Connector 9"/>
          <p:cNvCxnSpPr/>
          <p:nvPr/>
        </p:nvCxnSpPr>
        <p:spPr>
          <a:xfrm flipH="1">
            <a:off x="6313170" y="3740727"/>
            <a:ext cx="1309601" cy="31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Android Storage</a:t>
            </a:r>
          </a:p>
        </p:txBody>
      </p:sp>
      <p:sp>
        <p:nvSpPr>
          <p:cNvPr id="3" name="Content Placeholder 2"/>
          <p:cNvSpPr>
            <a:spLocks noGrp="1"/>
          </p:cNvSpPr>
          <p:nvPr>
            <p:ph idx="1"/>
          </p:nvPr>
        </p:nvSpPr>
        <p:spPr/>
        <p:txBody>
          <a:bodyPr/>
          <a:lstStyle/>
          <a:p>
            <a:r>
              <a:rPr lang="en-US" dirty="0"/>
              <a:t>Android can read/write from two locations :</a:t>
            </a:r>
          </a:p>
          <a:p>
            <a:pPr marL="457200" indent="-457200">
              <a:buFont typeface="+mj-lt"/>
              <a:buAutoNum type="arabicPeriod"/>
            </a:pPr>
            <a:r>
              <a:rPr lang="en-US" b="1" dirty="0"/>
              <a:t>Internal </a:t>
            </a:r>
          </a:p>
          <a:p>
            <a:pPr marL="457200" indent="-457200">
              <a:buFont typeface="+mj-lt"/>
              <a:buAutoNum type="arabicPeriod"/>
            </a:pPr>
            <a:r>
              <a:rPr lang="en-US" b="1" dirty="0"/>
              <a:t>External</a:t>
            </a:r>
          </a:p>
          <a:p>
            <a:r>
              <a:rPr lang="en-US" dirty="0"/>
              <a:t>Both are </a:t>
            </a:r>
            <a:r>
              <a:rPr lang="en-US" b="1" dirty="0"/>
              <a:t>persistent</a:t>
            </a:r>
            <a:r>
              <a:rPr lang="en-US" dirty="0"/>
              <a:t>; data remains after power-off/reboot.</a:t>
            </a:r>
          </a:p>
          <a:p>
            <a:pPr>
              <a:buFont typeface="Arial" panose="020B0604020202020204" pitchFamily="34" charset="0"/>
              <a:buChar char="•"/>
            </a:pPr>
            <a:r>
              <a:rPr lang="en-US" b="1" dirty="0"/>
              <a:t>Internal storage</a:t>
            </a:r>
            <a:r>
              <a:rPr lang="en-US" dirty="0"/>
              <a:t> : Built into the device</a:t>
            </a:r>
          </a:p>
          <a:p>
            <a:pPr>
              <a:buFont typeface="Arial" panose="020B0604020202020204" pitchFamily="34" charset="0"/>
              <a:buChar char="•"/>
            </a:pPr>
            <a:r>
              <a:rPr lang="en-US" b="1" dirty="0"/>
              <a:t>External storage</a:t>
            </a:r>
            <a:r>
              <a:rPr lang="en-US" dirty="0"/>
              <a:t> : An SD card or other device attached to device.</a:t>
            </a:r>
          </a:p>
          <a:p>
            <a:pPr>
              <a:buFont typeface="Arial" panose="020B0604020202020204" pitchFamily="34" charset="0"/>
              <a:buChar char="•"/>
            </a:pPr>
            <a:r>
              <a:rPr lang="en-US" dirty="0"/>
              <a:t>An app can be installed into either area.</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845" y="832114"/>
            <a:ext cx="3233817" cy="32419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Reading from SharedPreferences</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40</a:t>
            </a:fld>
            <a:endParaRPr lang="en-US"/>
          </a:p>
        </p:txBody>
      </p:sp>
      <p:pic>
        <p:nvPicPr>
          <p:cNvPr id="6" name="Picture 5" descr="Screenshot from 2019-04-27 21-47-12"/>
          <p:cNvPicPr>
            <a:picLocks noChangeAspect="1"/>
          </p:cNvPicPr>
          <p:nvPr/>
        </p:nvPicPr>
        <p:blipFill>
          <a:blip r:embed="rId2"/>
          <a:stretch>
            <a:fillRect/>
          </a:stretch>
        </p:blipFill>
        <p:spPr>
          <a:xfrm>
            <a:off x="503555" y="2157730"/>
            <a:ext cx="11346180" cy="3110230"/>
          </a:xfrm>
          <a:prstGeom prst="rect">
            <a:avLst/>
          </a:prstGeom>
        </p:spPr>
      </p:pic>
      <p:sp>
        <p:nvSpPr>
          <p:cNvPr id="7" name="Rectangle 6"/>
          <p:cNvSpPr/>
          <p:nvPr/>
        </p:nvSpPr>
        <p:spPr>
          <a:xfrm>
            <a:off x="810895" y="2804795"/>
            <a:ext cx="7258685" cy="391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41</a:t>
            </a:fld>
            <a:endParaRPr lang="en-US"/>
          </a:p>
        </p:txBody>
      </p:sp>
      <p:pic>
        <p:nvPicPr>
          <p:cNvPr id="6" name="Picture 5" descr="Screenshot from 2019-04-27 21-49-02"/>
          <p:cNvPicPr>
            <a:picLocks noChangeAspect="1"/>
          </p:cNvPicPr>
          <p:nvPr/>
        </p:nvPicPr>
        <p:blipFill>
          <a:blip r:embed="rId2"/>
          <a:stretch>
            <a:fillRect/>
          </a:stretch>
        </p:blipFill>
        <p:spPr>
          <a:xfrm>
            <a:off x="232410" y="105410"/>
            <a:ext cx="11110595" cy="6539230"/>
          </a:xfrm>
          <a:prstGeom prst="rect">
            <a:avLst/>
          </a:prstGeom>
        </p:spPr>
      </p:pic>
      <p:sp>
        <p:nvSpPr>
          <p:cNvPr id="8" name="Text Box 7"/>
          <p:cNvSpPr txBox="1"/>
          <p:nvPr/>
        </p:nvSpPr>
        <p:spPr>
          <a:xfrm>
            <a:off x="7233285" y="959485"/>
            <a:ext cx="2045970" cy="460375"/>
          </a:xfrm>
          <a:prstGeom prst="rect">
            <a:avLst/>
          </a:prstGeom>
          <a:noFill/>
        </p:spPr>
        <p:txBody>
          <a:bodyPr wrap="none" rtlCol="0">
            <a:spAutoFit/>
          </a:bodyPr>
          <a:lstStyle/>
          <a:p>
            <a:r>
              <a:rPr lang="en-US" altLang="en-US" sz="2400">
                <a:latin typeface="Arial" panose="020B0604020202020204" pitchFamily="34" charset="0"/>
              </a:rPr>
              <a:t>Login Activity </a:t>
            </a:r>
          </a:p>
        </p:txBody>
      </p:sp>
      <p:sp>
        <p:nvSpPr>
          <p:cNvPr id="12" name="Rectangle 11"/>
          <p:cNvSpPr/>
          <p:nvPr/>
        </p:nvSpPr>
        <p:spPr>
          <a:xfrm>
            <a:off x="1614805" y="2984268"/>
            <a:ext cx="1207770" cy="208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cxnSp>
        <p:nvCxnSpPr>
          <p:cNvPr id="9" name="Straight Arrow Connector 8"/>
          <p:cNvCxnSpPr/>
          <p:nvPr/>
        </p:nvCxnSpPr>
        <p:spPr>
          <a:xfrm>
            <a:off x="2437765" y="3296920"/>
            <a:ext cx="0" cy="546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getDefaultSharedPreferences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42</a:t>
            </a:fld>
            <a:endParaRPr lang="en-US"/>
          </a:p>
        </p:txBody>
      </p:sp>
      <p:pic>
        <p:nvPicPr>
          <p:cNvPr id="6" name="Picture 5" descr="Screenshot from 2019-04-27 22-35-05"/>
          <p:cNvPicPr>
            <a:picLocks noChangeAspect="1"/>
          </p:cNvPicPr>
          <p:nvPr/>
        </p:nvPicPr>
        <p:blipFill>
          <a:blip r:embed="rId2"/>
          <a:stretch>
            <a:fillRect/>
          </a:stretch>
        </p:blipFill>
        <p:spPr>
          <a:xfrm>
            <a:off x="685800" y="3959860"/>
            <a:ext cx="10744200" cy="2921635"/>
          </a:xfrm>
          <a:prstGeom prst="rect">
            <a:avLst/>
          </a:prstGeom>
        </p:spPr>
      </p:pic>
      <p:pic>
        <p:nvPicPr>
          <p:cNvPr id="8" name="Picture 7" descr="Screenshot from 2019-04-27 22-35-51"/>
          <p:cNvPicPr>
            <a:picLocks noChangeAspect="1"/>
          </p:cNvPicPr>
          <p:nvPr/>
        </p:nvPicPr>
        <p:blipFill>
          <a:blip r:embed="rId3"/>
          <a:stretch>
            <a:fillRect/>
          </a:stretch>
        </p:blipFill>
        <p:spPr>
          <a:xfrm>
            <a:off x="9337041" y="209551"/>
            <a:ext cx="2733675" cy="1072515"/>
          </a:xfrm>
          <a:prstGeom prst="rect">
            <a:avLst/>
          </a:prstGeom>
        </p:spPr>
      </p:pic>
      <p:pic>
        <p:nvPicPr>
          <p:cNvPr id="9" name="Picture 8" descr="Screenshot from 2019-04-27 22-35-19"/>
          <p:cNvPicPr>
            <a:picLocks noChangeAspect="1"/>
          </p:cNvPicPr>
          <p:nvPr/>
        </p:nvPicPr>
        <p:blipFill>
          <a:blip r:embed="rId4"/>
          <a:stretch>
            <a:fillRect/>
          </a:stretch>
        </p:blipFill>
        <p:spPr>
          <a:xfrm>
            <a:off x="798195" y="1663700"/>
            <a:ext cx="11305540" cy="2296160"/>
          </a:xfrm>
          <a:prstGeom prst="rect">
            <a:avLst/>
          </a:prstGeom>
        </p:spPr>
      </p:pic>
      <p:sp>
        <p:nvSpPr>
          <p:cNvPr id="10" name="Text Box 9"/>
          <p:cNvSpPr txBox="1"/>
          <p:nvPr/>
        </p:nvSpPr>
        <p:spPr>
          <a:xfrm>
            <a:off x="3675380" y="406400"/>
            <a:ext cx="5868466" cy="646331"/>
          </a:xfrm>
          <a:prstGeom prst="rect">
            <a:avLst/>
          </a:prstGeom>
          <a:noFill/>
        </p:spPr>
        <p:txBody>
          <a:bodyPr wrap="none" rtlCol="0">
            <a:spAutoFit/>
          </a:bodyPr>
          <a:lstStyle/>
          <a:p>
            <a:r>
              <a:rPr lang="en-US" altLang="en-US" b="1" dirty="0">
                <a:solidFill>
                  <a:srgbClr val="00B050"/>
                </a:solidFill>
                <a:latin typeface="Arial" panose="020B0604020202020204" pitchFamily="34" charset="0"/>
              </a:rPr>
              <a:t>No need to give the name of SharedPreferences . It will search </a:t>
            </a:r>
          </a:p>
          <a:p>
            <a:r>
              <a:rPr lang="en-US" altLang="en-US" b="1" dirty="0">
                <a:solidFill>
                  <a:srgbClr val="00B050"/>
                </a:solidFill>
                <a:latin typeface="Arial" panose="020B0604020202020204" pitchFamily="34" charset="0"/>
              </a:rPr>
              <a:t>For the default shared prefs </a:t>
            </a:r>
          </a:p>
        </p:txBody>
      </p:sp>
      <p:cxnSp>
        <p:nvCxnSpPr>
          <p:cNvPr id="11" name="Straight Arrow Connector 10"/>
          <p:cNvCxnSpPr/>
          <p:nvPr/>
        </p:nvCxnSpPr>
        <p:spPr>
          <a:xfrm>
            <a:off x="7355205" y="841375"/>
            <a:ext cx="900430" cy="981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Splash Screen</a:t>
            </a:r>
          </a:p>
        </p:txBody>
      </p:sp>
      <p:sp>
        <p:nvSpPr>
          <p:cNvPr id="3" name="Content Placeholder 2"/>
          <p:cNvSpPr>
            <a:spLocks noGrp="1"/>
          </p:cNvSpPr>
          <p:nvPr>
            <p:ph idx="1"/>
          </p:nvPr>
        </p:nvSpPr>
        <p:spPr/>
        <p:txBody>
          <a:bodyPr/>
          <a:lstStyle/>
          <a:p>
            <a:r>
              <a:rPr lang="en-US" dirty="0"/>
              <a:t>A splash screen is a graphical control element consisting of a window containing an image, a logo, and the current version of the software. </a:t>
            </a:r>
          </a:p>
          <a:p>
            <a:r>
              <a:rPr lang="en-US" dirty="0"/>
              <a:t>A splash screen usually appears while a game or program is launching.</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43</a:t>
            </a:fld>
            <a:endParaRPr lang="en-US" dirty="0"/>
          </a:p>
        </p:txBody>
      </p:sp>
      <p:pic>
        <p:nvPicPr>
          <p:cNvPr id="6" name="Picture 5"/>
          <p:cNvPicPr>
            <a:picLocks noChangeAspect="1"/>
          </p:cNvPicPr>
          <p:nvPr/>
        </p:nvPicPr>
        <p:blipFill>
          <a:blip r:embed="rId2"/>
          <a:stretch>
            <a:fillRect/>
          </a:stretch>
        </p:blipFill>
        <p:spPr>
          <a:xfrm>
            <a:off x="2809875" y="3260725"/>
            <a:ext cx="5770880" cy="32626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XML</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44</a:t>
            </a:fld>
            <a:endParaRPr lang="en-US"/>
          </a:p>
        </p:txBody>
      </p:sp>
      <p:pic>
        <p:nvPicPr>
          <p:cNvPr id="6" name="Picture 5" descr="Screenshot from 2019-04-27 22-25-46"/>
          <p:cNvPicPr>
            <a:picLocks noChangeAspect="1"/>
          </p:cNvPicPr>
          <p:nvPr/>
        </p:nvPicPr>
        <p:blipFill>
          <a:blip r:embed="rId2"/>
          <a:stretch>
            <a:fillRect/>
          </a:stretch>
        </p:blipFill>
        <p:spPr>
          <a:xfrm>
            <a:off x="7957185" y="822960"/>
            <a:ext cx="3590925" cy="5972810"/>
          </a:xfrm>
          <a:prstGeom prst="rect">
            <a:avLst/>
          </a:prstGeom>
        </p:spPr>
      </p:pic>
      <p:pic>
        <p:nvPicPr>
          <p:cNvPr id="7" name="Picture 6" descr="Screenshot from 2019-04-27 22-25-36"/>
          <p:cNvPicPr>
            <a:picLocks noChangeAspect="1"/>
          </p:cNvPicPr>
          <p:nvPr/>
        </p:nvPicPr>
        <p:blipFill>
          <a:blip r:embed="rId3"/>
          <a:stretch>
            <a:fillRect/>
          </a:stretch>
        </p:blipFill>
        <p:spPr>
          <a:xfrm>
            <a:off x="333375" y="1602105"/>
            <a:ext cx="6905625" cy="50387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Code</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45</a:t>
            </a:fld>
            <a:endParaRPr lang="en-US"/>
          </a:p>
        </p:txBody>
      </p:sp>
      <p:pic>
        <p:nvPicPr>
          <p:cNvPr id="6" name="Picture 5" descr="Screenshot from 2019-04-27 22-33-45"/>
          <p:cNvPicPr>
            <a:picLocks noChangeAspect="1"/>
          </p:cNvPicPr>
          <p:nvPr/>
        </p:nvPicPr>
        <p:blipFill>
          <a:blip r:embed="rId2"/>
          <a:stretch>
            <a:fillRect/>
          </a:stretch>
        </p:blipFill>
        <p:spPr>
          <a:xfrm>
            <a:off x="767080" y="1720215"/>
            <a:ext cx="10525125" cy="43491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3. SQLite</a:t>
            </a:r>
          </a:p>
        </p:txBody>
      </p:sp>
      <p:sp>
        <p:nvSpPr>
          <p:cNvPr id="3" name="Content Placeholder 2"/>
          <p:cNvSpPr>
            <a:spLocks noGrp="1"/>
          </p:cNvSpPr>
          <p:nvPr>
            <p:ph idx="1"/>
          </p:nvPr>
        </p:nvSpPr>
        <p:spPr/>
        <p:txBody>
          <a:bodyPr/>
          <a:lstStyle/>
          <a:p>
            <a:r>
              <a:rPr lang="en-US" altLang="en-US" dirty="0"/>
              <a:t>SQLite is a relational database management system contained in a C programming library.</a:t>
            </a:r>
          </a:p>
          <a:p>
            <a:r>
              <a:rPr lang="en-US" altLang="en-US" dirty="0"/>
              <a:t>In contrast to many other database management systems,SQLite is </a:t>
            </a:r>
            <a:r>
              <a:rPr lang="en-US" altLang="en-US" b="1" dirty="0">
                <a:solidFill>
                  <a:srgbClr val="FF0000"/>
                </a:solidFill>
              </a:rPr>
              <a:t>not </a:t>
            </a:r>
            <a:r>
              <a:rPr lang="en-US" altLang="en-US" dirty="0"/>
              <a:t>a client-server database engine.Rather, it is </a:t>
            </a:r>
            <a:r>
              <a:rPr lang="en-US" altLang="en-US" b="1" dirty="0">
                <a:solidFill>
                  <a:srgbClr val="00B050"/>
                </a:solidFill>
              </a:rPr>
              <a:t>embedded </a:t>
            </a:r>
            <a:r>
              <a:rPr lang="en-US" altLang="en-US" dirty="0"/>
              <a:t>into the end program.</a:t>
            </a:r>
          </a:p>
          <a:p>
            <a:r>
              <a:rPr lang="en-US" altLang="en-US" dirty="0"/>
              <a:t>SQLite is ACID-compliant and implements most of SQL standard.</a:t>
            </a:r>
          </a:p>
          <a:p>
            <a:r>
              <a:rPr lang="en-US" altLang="en-US" dirty="0"/>
              <a:t>SQLite uses a dynamically and weakly types SQL syntax that does not gurantee the domain integrity.</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2928" y="260895"/>
            <a:ext cx="3593951" cy="170151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Datatypes in SQLite</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1800" dirty="0"/>
              <a:t>TEXT</a:t>
            </a:r>
          </a:p>
          <a:p>
            <a:pPr>
              <a:buFont typeface="Arial" panose="020B0604020202020204" pitchFamily="34" charset="0"/>
              <a:buChar char="•"/>
            </a:pPr>
            <a:r>
              <a:rPr lang="en-US" sz="1800" dirty="0"/>
              <a:t>NUMERIC</a:t>
            </a:r>
          </a:p>
          <a:p>
            <a:pPr>
              <a:buFont typeface="Arial" panose="020B0604020202020204" pitchFamily="34" charset="0"/>
              <a:buChar char="•"/>
            </a:pPr>
            <a:r>
              <a:rPr lang="en-US" sz="1800" dirty="0"/>
              <a:t>INTEGER</a:t>
            </a:r>
          </a:p>
          <a:p>
            <a:pPr>
              <a:buFont typeface="Arial" panose="020B0604020202020204" pitchFamily="34" charset="0"/>
              <a:buChar char="•"/>
            </a:pPr>
            <a:r>
              <a:rPr lang="en-US" sz="1800" dirty="0"/>
              <a:t>REAL</a:t>
            </a:r>
          </a:p>
          <a:p>
            <a:pPr>
              <a:buFont typeface="Arial" panose="020B0604020202020204" pitchFamily="34" charset="0"/>
              <a:buChar char="•"/>
            </a:pPr>
            <a:r>
              <a:rPr lang="en-US" sz="1800" dirty="0"/>
              <a:t>BLOB</a:t>
            </a:r>
          </a:p>
          <a:p>
            <a:pPr marL="0" indent="0">
              <a:buNone/>
            </a:pPr>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47</a:t>
            </a:fld>
            <a:endParaRPr lang="en-US"/>
          </a:p>
        </p:txBody>
      </p:sp>
      <p:pic>
        <p:nvPicPr>
          <p:cNvPr id="1026" name="Picture 2" descr="All About Data Types In sql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288" y="1699913"/>
            <a:ext cx="4987638" cy="5025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create database in SQLite</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Inherit </a:t>
            </a:r>
            <a:r>
              <a:rPr lang="en-US" dirty="0" err="1"/>
              <a:t>SQLiteOpenHelper</a:t>
            </a:r>
            <a:endParaRPr lang="en-US" dirty="0"/>
          </a:p>
          <a:p>
            <a:pPr>
              <a:buFont typeface="Arial" panose="020B0604020202020204" pitchFamily="34" charset="0"/>
              <a:buChar char="•"/>
            </a:pPr>
            <a:r>
              <a:rPr lang="en-US" dirty="0" err="1"/>
              <a:t>onCreate</a:t>
            </a:r>
            <a:r>
              <a:rPr lang="en-US" dirty="0"/>
              <a:t>() method</a:t>
            </a:r>
          </a:p>
          <a:p>
            <a:pPr>
              <a:buFont typeface="Arial" panose="020B0604020202020204" pitchFamily="34" charset="0"/>
              <a:buChar char="•"/>
            </a:pPr>
            <a:r>
              <a:rPr lang="en-US" dirty="0" err="1"/>
              <a:t>onUpgrade</a:t>
            </a:r>
            <a:r>
              <a:rPr lang="en-US" dirty="0"/>
              <a:t>() method</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71" y="332508"/>
            <a:ext cx="10772775" cy="786131"/>
          </a:xfrm>
        </p:spPr>
        <p:txBody>
          <a:bodyPr>
            <a:normAutofit fontScale="90000"/>
          </a:bodyPr>
          <a:lstStyle/>
          <a:p>
            <a:r>
              <a:rPr lang="en-US" dirty="0"/>
              <a:t>XML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909" y="1039091"/>
            <a:ext cx="5776636" cy="5818909"/>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954" y="1064029"/>
            <a:ext cx="2923659" cy="5104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vs External Storage</a:t>
            </a:r>
          </a:p>
        </p:txBody>
      </p:sp>
      <p:graphicFrame>
        <p:nvGraphicFramePr>
          <p:cNvPr id="6" name="Content Placeholder 5"/>
          <p:cNvGraphicFramePr>
            <a:graphicFrameLocks noGrp="1"/>
          </p:cNvGraphicFramePr>
          <p:nvPr>
            <p:ph idx="1"/>
          </p:nvPr>
        </p:nvGraphicFramePr>
        <p:xfrm>
          <a:off x="676275" y="2011363"/>
          <a:ext cx="10753726" cy="4028440"/>
        </p:xfrm>
        <a:graphic>
          <a:graphicData uri="http://schemas.openxmlformats.org/drawingml/2006/table">
            <a:tbl>
              <a:tblPr firstRow="1" bandRow="1">
                <a:tableStyleId>{5C22544A-7EE6-4342-B048-85BDC9FD1C3A}</a:tableStyleId>
              </a:tblPr>
              <a:tblGrid>
                <a:gridCol w="5376863">
                  <a:extLst>
                    <a:ext uri="{9D8B030D-6E8A-4147-A177-3AD203B41FA5}">
                      <a16:colId xmlns:a16="http://schemas.microsoft.com/office/drawing/2014/main" val="20000"/>
                    </a:ext>
                  </a:extLst>
                </a:gridCol>
                <a:gridCol w="5376863">
                  <a:extLst>
                    <a:ext uri="{9D8B030D-6E8A-4147-A177-3AD203B41FA5}">
                      <a16:colId xmlns:a16="http://schemas.microsoft.com/office/drawing/2014/main" val="20001"/>
                    </a:ext>
                  </a:extLst>
                </a:gridCol>
              </a:tblGrid>
              <a:tr h="370840">
                <a:tc>
                  <a:txBody>
                    <a:bodyPr/>
                    <a:lstStyle/>
                    <a:p>
                      <a:r>
                        <a:rPr lang="en-US" sz="1800" b="1" i="0" kern="1200" dirty="0">
                          <a:solidFill>
                            <a:schemeClr val="lt1"/>
                          </a:solidFill>
                          <a:effectLst/>
                          <a:latin typeface="Arial" panose="020B0604020202020204" pitchFamily="34" charset="0"/>
                          <a:ea typeface="+mn-ea"/>
                          <a:cs typeface="+mn-cs"/>
                        </a:rPr>
                        <a:t>Internal storage</a:t>
                      </a:r>
                      <a:endParaRPr lang="en-US" dirty="0">
                        <a:latin typeface="Arial" panose="020B0604020202020204" pitchFamily="34" charset="0"/>
                      </a:endParaRPr>
                    </a:p>
                  </a:txBody>
                  <a:tcPr/>
                </a:tc>
                <a:tc>
                  <a:txBody>
                    <a:bodyPr/>
                    <a:lstStyle/>
                    <a:p>
                      <a:r>
                        <a:rPr lang="en-US" sz="1800" b="1" i="0" kern="1200" dirty="0">
                          <a:solidFill>
                            <a:schemeClr val="lt1"/>
                          </a:solidFill>
                          <a:effectLst/>
                          <a:latin typeface="Arial" panose="020B0604020202020204" pitchFamily="34" charset="0"/>
                          <a:ea typeface="+mn-ea"/>
                          <a:cs typeface="+mn-cs"/>
                        </a:rPr>
                        <a:t>External storage</a:t>
                      </a:r>
                      <a:endParaRPr lang="en-US" dirty="0">
                        <a:latin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dk1"/>
                          </a:solidFill>
                          <a:effectLst/>
                          <a:latin typeface="Arial" panose="020B0604020202020204" pitchFamily="34" charset="0"/>
                          <a:ea typeface="+mn-ea"/>
                          <a:cs typeface="+mn-cs"/>
                        </a:rPr>
                        <a:t>It's always available.</a:t>
                      </a:r>
                    </a:p>
                  </a:txBody>
                  <a:tcPr/>
                </a:tc>
                <a:tc>
                  <a:txBody>
                    <a:bodyPr/>
                    <a:lstStyle/>
                    <a:p>
                      <a:r>
                        <a:rPr lang="en-US" dirty="0">
                          <a:latin typeface="Arial" panose="020B0604020202020204" pitchFamily="34" charset="0"/>
                        </a:rPr>
                        <a:t>I</a:t>
                      </a:r>
                      <a:r>
                        <a:rPr lang="en-US" sz="1800" b="0" i="0" kern="1200" dirty="0">
                          <a:solidFill>
                            <a:schemeClr val="dk1"/>
                          </a:solidFill>
                          <a:effectLst/>
                          <a:latin typeface="Arial" panose="020B0604020202020204" pitchFamily="34" charset="0"/>
                          <a:ea typeface="+mn-ea"/>
                          <a:cs typeface="+mn-cs"/>
                        </a:rPr>
                        <a:t>t's not always available, because the user can mount the external storage as USB storage and in some cases remove it from the device.</a:t>
                      </a:r>
                      <a:endParaRPr lang="en-US" dirty="0">
                        <a:latin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Arial" panose="020B0604020202020204" pitchFamily="34" charset="0"/>
                          <a:ea typeface="+mn-ea"/>
                          <a:cs typeface="+mn-cs"/>
                        </a:rPr>
                        <a:t>Files saved here are accessible by only your app.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dk1"/>
                          </a:solidFill>
                          <a:effectLst/>
                          <a:latin typeface="Arial" panose="020B0604020202020204" pitchFamily="34" charset="0"/>
                          <a:ea typeface="+mn-ea"/>
                          <a:cs typeface="+mn-cs"/>
                        </a:rPr>
                        <a:t>It's world-readable, so files saved here may be read outside of your control.</a:t>
                      </a: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dk1"/>
                          </a:solidFill>
                          <a:effectLst/>
                          <a:latin typeface="Arial" panose="020B0604020202020204" pitchFamily="34" charset="0"/>
                          <a:ea typeface="+mn-ea"/>
                          <a:cs typeface="+mn-cs"/>
                        </a:rPr>
                        <a:t>When the user uninstalls your app, the system removes all your app's files from internal storage.</a:t>
                      </a:r>
                    </a:p>
                  </a:txBody>
                  <a:tcPr/>
                </a:tc>
                <a:tc>
                  <a:txBody>
                    <a:bodyPr/>
                    <a:lstStyle/>
                    <a:p>
                      <a:r>
                        <a:rPr lang="en-US" sz="1800" b="0" i="0" kern="1200" dirty="0">
                          <a:solidFill>
                            <a:schemeClr val="dk1"/>
                          </a:solidFill>
                          <a:effectLst/>
                          <a:latin typeface="Arial" panose="020B0604020202020204" pitchFamily="34" charset="0"/>
                          <a:ea typeface="+mn-ea"/>
                          <a:cs typeface="+mn-cs"/>
                        </a:rPr>
                        <a:t>When the user uninstalls your app, the system removes your app's files from here only if you save them in the directory from </a:t>
                      </a:r>
                      <a:r>
                        <a:rPr lang="en-US" sz="1800" b="1" i="0" kern="1200" dirty="0" err="1">
                          <a:solidFill>
                            <a:schemeClr val="dk1"/>
                          </a:solidFill>
                          <a:effectLst/>
                          <a:latin typeface="Arial" panose="020B0604020202020204" pitchFamily="34" charset="0"/>
                          <a:ea typeface="+mn-ea"/>
                          <a:cs typeface="+mn-cs"/>
                        </a:rPr>
                        <a:t>getExternalFilesDir</a:t>
                      </a:r>
                      <a:r>
                        <a:rPr lang="en-US" sz="1800" b="1" i="0" kern="1200" dirty="0">
                          <a:solidFill>
                            <a:schemeClr val="dk1"/>
                          </a:solidFill>
                          <a:effectLst/>
                          <a:latin typeface="Arial" panose="020B0604020202020204" pitchFamily="34" charset="0"/>
                          <a:ea typeface="+mn-ea"/>
                          <a:cs typeface="+mn-cs"/>
                        </a:rPr>
                        <a:t>()</a:t>
                      </a:r>
                      <a:r>
                        <a:rPr lang="en-US" sz="1800" b="0" i="0" kern="1200" dirty="0">
                          <a:solidFill>
                            <a:schemeClr val="dk1"/>
                          </a:solidFill>
                          <a:effectLst/>
                          <a:latin typeface="Arial" panose="020B0604020202020204" pitchFamily="34" charset="0"/>
                          <a:ea typeface="+mn-ea"/>
                          <a:cs typeface="+mn-cs"/>
                        </a:rPr>
                        <a:t>.</a:t>
                      </a:r>
                      <a:endParaRPr lang="en-US" dirty="0">
                        <a:latin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Arial" panose="020B0604020202020204" pitchFamily="34" charset="0"/>
                          <a:ea typeface="+mn-ea"/>
                          <a:cs typeface="+mn-cs"/>
                        </a:rPr>
                        <a:t>Internal storage is best when you want to be sure that neither the user nor other apps can access your files.</a:t>
                      </a:r>
                      <a:endParaRPr lang="en-US" dirty="0">
                        <a:latin typeface="Arial" panose="020B0604020202020204" pitchFamily="34" charset="0"/>
                      </a:endParaRPr>
                    </a:p>
                  </a:txBody>
                  <a:tcPr/>
                </a:tc>
                <a:tc>
                  <a:txBody>
                    <a:bodyPr/>
                    <a:lstStyle/>
                    <a:p>
                      <a:r>
                        <a:rPr lang="en-US" sz="1800" b="0" i="0" kern="1200" dirty="0">
                          <a:solidFill>
                            <a:schemeClr val="dk1"/>
                          </a:solidFill>
                          <a:effectLst/>
                          <a:latin typeface="Arial" panose="020B0604020202020204" pitchFamily="34" charset="0"/>
                          <a:ea typeface="+mn-ea"/>
                          <a:cs typeface="+mn-cs"/>
                        </a:rPr>
                        <a:t>External storage is the best place for files that don't require access restrictions and for files that you want to share with other apps or allow the user to access with a computer.</a:t>
                      </a:r>
                      <a:endParaRPr lang="en-US" dirty="0">
                        <a:latin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Create </a:t>
            </a:r>
            <a:r>
              <a:rPr lang="en-US" dirty="0" err="1"/>
              <a:t>MyHelper</a:t>
            </a:r>
            <a:r>
              <a:rPr lang="en-US" dirty="0"/>
              <a:t> Class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931456"/>
            <a:ext cx="10753725" cy="3361684"/>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50</a:t>
            </a:fld>
            <a:endParaRPr lang="en-US"/>
          </a:p>
        </p:txBody>
      </p:sp>
      <p:sp>
        <p:nvSpPr>
          <p:cNvPr id="7" name="Rectangle 6"/>
          <p:cNvSpPr/>
          <p:nvPr/>
        </p:nvSpPr>
        <p:spPr>
          <a:xfrm>
            <a:off x="3676360" y="1931456"/>
            <a:ext cx="3364519" cy="208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871" y="1682037"/>
            <a:ext cx="3950548" cy="2215405"/>
          </a:xfrm>
          <a:prstGeom prst="rect">
            <a:avLst/>
          </a:prstGeom>
        </p:spPr>
      </p:pic>
      <p:cxnSp>
        <p:nvCxnSpPr>
          <p:cNvPr id="10" name="Straight Arrow Connector 9"/>
          <p:cNvCxnSpPr/>
          <p:nvPr/>
        </p:nvCxnSpPr>
        <p:spPr>
          <a:xfrm>
            <a:off x="8010871" y="2701636"/>
            <a:ext cx="753055" cy="1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2. Create a Constructor and Fields for a table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99" y="1770294"/>
            <a:ext cx="8250452" cy="4173306"/>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51</a:t>
            </a:fld>
            <a:endParaRPr lang="en-US"/>
          </a:p>
        </p:txBody>
      </p:sp>
      <p:sp>
        <p:nvSpPr>
          <p:cNvPr id="7" name="Rectangle 6"/>
          <p:cNvSpPr/>
          <p:nvPr/>
        </p:nvSpPr>
        <p:spPr>
          <a:xfrm>
            <a:off x="1340484" y="2325885"/>
            <a:ext cx="7213312" cy="2046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8" name="Rectangle 7"/>
          <p:cNvSpPr/>
          <p:nvPr/>
        </p:nvSpPr>
        <p:spPr>
          <a:xfrm>
            <a:off x="1340484" y="4541831"/>
            <a:ext cx="7678825" cy="1401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Box 8"/>
          <p:cNvSpPr txBox="1"/>
          <p:nvPr/>
        </p:nvSpPr>
        <p:spPr>
          <a:xfrm>
            <a:off x="8736258" y="2763799"/>
            <a:ext cx="1279133" cy="369332"/>
          </a:xfrm>
          <a:prstGeom prst="rect">
            <a:avLst/>
          </a:prstGeom>
          <a:noFill/>
        </p:spPr>
        <p:txBody>
          <a:bodyPr wrap="none" rtlCol="0">
            <a:spAutoFit/>
          </a:bodyPr>
          <a:lstStyle/>
          <a:p>
            <a:r>
              <a:rPr lang="en-US" b="1" dirty="0">
                <a:latin typeface="Arial" panose="020B0604020202020204" pitchFamily="34" charset="0"/>
              </a:rPr>
              <a:t>Table Name</a:t>
            </a:r>
          </a:p>
        </p:txBody>
      </p:sp>
      <p:cxnSp>
        <p:nvCxnSpPr>
          <p:cNvPr id="11" name="Straight Arrow Connector 10"/>
          <p:cNvCxnSpPr>
            <a:stCxn id="9" idx="1"/>
          </p:cNvCxnSpPr>
          <p:nvPr/>
        </p:nvCxnSpPr>
        <p:spPr>
          <a:xfrm flipH="1">
            <a:off x="7572896" y="2948465"/>
            <a:ext cx="1163362" cy="326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98357" y="3566431"/>
            <a:ext cx="992579" cy="369332"/>
          </a:xfrm>
          <a:prstGeom prst="rect">
            <a:avLst/>
          </a:prstGeom>
          <a:noFill/>
        </p:spPr>
        <p:txBody>
          <a:bodyPr wrap="none" rtlCol="0">
            <a:spAutoFit/>
          </a:bodyPr>
          <a:lstStyle/>
          <a:p>
            <a:r>
              <a:rPr lang="en-US" b="1" dirty="0">
                <a:latin typeface="Arial" panose="020B0604020202020204" pitchFamily="34" charset="0"/>
              </a:rPr>
              <a:t>Columns</a:t>
            </a:r>
          </a:p>
        </p:txBody>
      </p:sp>
      <p:sp>
        <p:nvSpPr>
          <p:cNvPr id="14" name="Left Brace 13"/>
          <p:cNvSpPr/>
          <p:nvPr/>
        </p:nvSpPr>
        <p:spPr>
          <a:xfrm>
            <a:off x="7735866" y="3454824"/>
            <a:ext cx="575842" cy="7801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Create a table (</a:t>
            </a:r>
            <a:r>
              <a:rPr lang="en-US" dirty="0" err="1"/>
              <a:t>MyHelper</a:t>
            </a:r>
            <a:r>
              <a:rPr lang="en-US" dirty="0"/>
              <a:t> class)</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52</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73" y="2513618"/>
            <a:ext cx="7925906" cy="3362794"/>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265" y="95250"/>
            <a:ext cx="10772775" cy="869950"/>
          </a:xfrm>
        </p:spPr>
        <p:txBody>
          <a:bodyPr/>
          <a:lstStyle/>
          <a:p>
            <a:r>
              <a:rPr lang="en-US" dirty="0" err="1"/>
              <a:t>MyHelper</a:t>
            </a:r>
            <a:r>
              <a:rPr lang="en-US" dirty="0"/>
              <a:t> Class</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53</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720" y="835660"/>
            <a:ext cx="7048500" cy="594106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Activity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879" y="1853421"/>
            <a:ext cx="8165677" cy="4153314"/>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54</a:t>
            </a:fld>
            <a:endParaRPr lang="en-US" dirty="0"/>
          </a:p>
        </p:txBody>
      </p:sp>
      <p:sp>
        <p:nvSpPr>
          <p:cNvPr id="7" name="TextBox 6"/>
          <p:cNvSpPr txBox="1"/>
          <p:nvPr/>
        </p:nvSpPr>
        <p:spPr>
          <a:xfrm>
            <a:off x="6724996" y="3840480"/>
            <a:ext cx="5388206" cy="646331"/>
          </a:xfrm>
          <a:prstGeom prst="rect">
            <a:avLst/>
          </a:prstGeom>
          <a:noFill/>
        </p:spPr>
        <p:txBody>
          <a:bodyPr wrap="none" rtlCol="0">
            <a:spAutoFit/>
          </a:bodyPr>
          <a:lstStyle/>
          <a:p>
            <a:r>
              <a:rPr lang="en-US" b="1" dirty="0">
                <a:latin typeface="Arial" panose="020B0604020202020204" pitchFamily="34" charset="0"/>
              </a:rPr>
              <a:t>This function will call </a:t>
            </a:r>
            <a:r>
              <a:rPr lang="en-US" b="1" dirty="0" err="1">
                <a:latin typeface="Arial" panose="020B0604020202020204" pitchFamily="34" charset="0"/>
              </a:rPr>
              <a:t>MyHelper</a:t>
            </a:r>
            <a:r>
              <a:rPr lang="en-US" b="1" dirty="0">
                <a:latin typeface="Arial" panose="020B0604020202020204" pitchFamily="34" charset="0"/>
              </a:rPr>
              <a:t> constructor and creates </a:t>
            </a:r>
          </a:p>
          <a:p>
            <a:r>
              <a:rPr lang="en-US" b="1" dirty="0">
                <a:latin typeface="Arial" panose="020B0604020202020204" pitchFamily="34" charset="0"/>
              </a:rPr>
              <a:t>the database and also calls the </a:t>
            </a:r>
            <a:r>
              <a:rPr lang="en-US" b="1" dirty="0" err="1">
                <a:latin typeface="Arial" panose="020B0604020202020204" pitchFamily="34" charset="0"/>
              </a:rPr>
              <a:t>OnCreate</a:t>
            </a:r>
            <a:r>
              <a:rPr lang="en-US" b="1" dirty="0">
                <a:latin typeface="Arial" panose="020B0604020202020204" pitchFamily="34" charset="0"/>
              </a:rPr>
              <a:t>()</a:t>
            </a:r>
          </a:p>
        </p:txBody>
      </p:sp>
      <p:cxnSp>
        <p:nvCxnSpPr>
          <p:cNvPr id="9" name="Straight Arrow Connector 8"/>
          <p:cNvCxnSpPr/>
          <p:nvPr/>
        </p:nvCxnSpPr>
        <p:spPr>
          <a:xfrm flipH="1">
            <a:off x="5345084" y="4609696"/>
            <a:ext cx="1620981" cy="427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670" y="1547662"/>
            <a:ext cx="3342869" cy="2169933"/>
          </a:xfrm>
          <a:prstGeom prst="rect">
            <a:avLst/>
          </a:prstGeom>
        </p:spPr>
      </p:pic>
      <p:cxnSp>
        <p:nvCxnSpPr>
          <p:cNvPr id="10" name="Straight Arrow Connector 9"/>
          <p:cNvCxnSpPr/>
          <p:nvPr/>
        </p:nvCxnSpPr>
        <p:spPr>
          <a:xfrm>
            <a:off x="7998402" y="2792262"/>
            <a:ext cx="1321724" cy="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15742" y="550818"/>
            <a:ext cx="5696368" cy="369332"/>
          </a:xfrm>
          <a:prstGeom prst="rect">
            <a:avLst/>
          </a:prstGeom>
          <a:noFill/>
        </p:spPr>
        <p:txBody>
          <a:bodyPr wrap="none" rtlCol="0">
            <a:spAutoFit/>
          </a:bodyPr>
          <a:lstStyle/>
          <a:p>
            <a:r>
              <a:rPr lang="en-US" b="1" dirty="0">
                <a:latin typeface="Arial" panose="020B0604020202020204" pitchFamily="34" charset="0"/>
              </a:rPr>
              <a:t>Device File Explorer -&gt; Data -&gt; Data -&gt; &lt;&lt; </a:t>
            </a:r>
            <a:r>
              <a:rPr lang="en-US" b="1" dirty="0">
                <a:solidFill>
                  <a:srgbClr val="00B050"/>
                </a:solidFill>
                <a:latin typeface="Arial" panose="020B0604020202020204" pitchFamily="34" charset="0"/>
              </a:rPr>
              <a:t>your app name </a:t>
            </a:r>
            <a:r>
              <a:rPr lang="en-US" b="1" dirty="0">
                <a:latin typeface="Arial" panose="020B0604020202020204" pitchFamily="34" charset="0"/>
              </a:rPr>
              <a:t>&gt;&gt; </a:t>
            </a:r>
          </a:p>
        </p:txBody>
      </p:sp>
      <p:cxnSp>
        <p:nvCxnSpPr>
          <p:cNvPr id="12" name="Straight Arrow Connector 11"/>
          <p:cNvCxnSpPr/>
          <p:nvPr/>
        </p:nvCxnSpPr>
        <p:spPr>
          <a:xfrm flipH="1">
            <a:off x="9808666" y="928466"/>
            <a:ext cx="84667" cy="64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4. Inserting data in Database(</a:t>
            </a:r>
            <a:r>
              <a:rPr lang="en-US" sz="4000" dirty="0" err="1"/>
              <a:t>MyHelper</a:t>
            </a:r>
            <a:r>
              <a:rPr lang="en-US" sz="4000" dirty="0"/>
              <a:t> class)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182" y="2099191"/>
            <a:ext cx="11128824" cy="2921697"/>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using Content Values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783" y="1774700"/>
            <a:ext cx="5424723" cy="3770065"/>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56</a:t>
            </a:fld>
            <a:endParaRPr lang="en-US"/>
          </a:p>
        </p:txBody>
      </p:sp>
      <p:sp>
        <p:nvSpPr>
          <p:cNvPr id="7" name="TextBox 6"/>
          <p:cNvSpPr txBox="1"/>
          <p:nvPr/>
        </p:nvSpPr>
        <p:spPr>
          <a:xfrm>
            <a:off x="6243140" y="2216578"/>
            <a:ext cx="5446866" cy="1631216"/>
          </a:xfrm>
          <a:prstGeom prst="rect">
            <a:avLst/>
          </a:prstGeom>
          <a:noFill/>
        </p:spPr>
        <p:txBody>
          <a:bodyPr wrap="square" rtlCol="0">
            <a:spAutoFit/>
          </a:bodyPr>
          <a:lstStyle/>
          <a:p>
            <a:r>
              <a:rPr lang="en-US" sz="2000" b="1" dirty="0" err="1">
                <a:latin typeface="Arial" panose="020B0604020202020204" pitchFamily="34" charset="0"/>
              </a:rPr>
              <a:t>ContentValues</a:t>
            </a:r>
            <a:r>
              <a:rPr lang="en-US" sz="2000" dirty="0">
                <a:latin typeface="Arial" panose="020B0604020202020204" pitchFamily="34" charset="0"/>
              </a:rPr>
              <a:t> is a name value pair, used to insert or update values into database tables. </a:t>
            </a:r>
          </a:p>
          <a:p>
            <a:r>
              <a:rPr lang="en-US" sz="2000" b="1" dirty="0" err="1">
                <a:latin typeface="Arial" panose="020B0604020202020204" pitchFamily="34" charset="0"/>
              </a:rPr>
              <a:t>ContentValues</a:t>
            </a:r>
            <a:r>
              <a:rPr lang="en-US" sz="2000" dirty="0">
                <a:latin typeface="Arial" panose="020B0604020202020204" pitchFamily="34" charset="0"/>
              </a:rPr>
              <a:t> object will be passed to </a:t>
            </a:r>
            <a:r>
              <a:rPr lang="en-US" sz="2000" dirty="0" err="1">
                <a:latin typeface="Arial" panose="020B0604020202020204" pitchFamily="34" charset="0"/>
              </a:rPr>
              <a:t>SQLiteDataBase</a:t>
            </a:r>
            <a:r>
              <a:rPr lang="en-US" sz="2000" dirty="0">
                <a:latin typeface="Arial" panose="020B0604020202020204" pitchFamily="34" charset="0"/>
              </a:rPr>
              <a:t> objects insert() and update() functions.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4. Inserting data in Database (Another method)</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85" y="1766407"/>
            <a:ext cx="9846699" cy="251868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176" y="3908476"/>
            <a:ext cx="3342869" cy="2169933"/>
          </a:xfrm>
          <a:prstGeom prst="rect">
            <a:avLst/>
          </a:prstGeom>
        </p:spPr>
      </p:pic>
      <p:sp>
        <p:nvSpPr>
          <p:cNvPr id="11" name="TextBox 10"/>
          <p:cNvSpPr txBox="1"/>
          <p:nvPr/>
        </p:nvSpPr>
        <p:spPr>
          <a:xfrm>
            <a:off x="3183774" y="4702436"/>
            <a:ext cx="3651769" cy="646331"/>
          </a:xfrm>
          <a:prstGeom prst="rect">
            <a:avLst/>
          </a:prstGeom>
          <a:noFill/>
        </p:spPr>
        <p:txBody>
          <a:bodyPr wrap="none" rtlCol="0">
            <a:spAutoFit/>
          </a:bodyPr>
          <a:lstStyle/>
          <a:p>
            <a:r>
              <a:rPr lang="en-US" dirty="0">
                <a:latin typeface="Arial" panose="020B0604020202020204" pitchFamily="34" charset="0"/>
              </a:rPr>
              <a:t>Problem here is we cannot see all the</a:t>
            </a:r>
          </a:p>
          <a:p>
            <a:r>
              <a:rPr lang="en-US" dirty="0">
                <a:latin typeface="Arial" panose="020B0604020202020204" pitchFamily="34" charset="0"/>
              </a:rPr>
              <a:t>Tables and data.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Passing values to </a:t>
            </a:r>
            <a:r>
              <a:rPr lang="en-US" dirty="0" err="1"/>
              <a:t>InsertData</a:t>
            </a:r>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0160" y="1672584"/>
            <a:ext cx="9538195" cy="4688975"/>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58</a:t>
            </a:fld>
            <a:endParaRPr lang="en-US"/>
          </a:p>
        </p:txBody>
      </p:sp>
      <p:sp>
        <p:nvSpPr>
          <p:cNvPr id="7" name="Rectangle 6"/>
          <p:cNvSpPr/>
          <p:nvPr/>
        </p:nvSpPr>
        <p:spPr>
          <a:xfrm>
            <a:off x="1764433" y="4583394"/>
            <a:ext cx="9200054" cy="1493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8" name="TextBox 7"/>
          <p:cNvSpPr txBox="1"/>
          <p:nvPr/>
        </p:nvSpPr>
        <p:spPr>
          <a:xfrm>
            <a:off x="7955280" y="2459557"/>
            <a:ext cx="3734726" cy="1477328"/>
          </a:xfrm>
          <a:prstGeom prst="rect">
            <a:avLst/>
          </a:prstGeom>
          <a:noFill/>
        </p:spPr>
        <p:txBody>
          <a:bodyPr wrap="square" rtlCol="0">
            <a:spAutoFit/>
          </a:bodyPr>
          <a:lstStyle/>
          <a:p>
            <a:r>
              <a:rPr lang="en-US" dirty="0">
                <a:latin typeface="Arial" panose="020B0604020202020204" pitchFamily="34" charset="0"/>
              </a:rPr>
              <a:t>If successfully inserted then it will return the</a:t>
            </a:r>
          </a:p>
          <a:p>
            <a:r>
              <a:rPr lang="en-US" dirty="0">
                <a:latin typeface="Arial" panose="020B0604020202020204" pitchFamily="34" charset="0"/>
              </a:rPr>
              <a:t>Id (which is </a:t>
            </a:r>
            <a:r>
              <a:rPr lang="en-US" dirty="0" err="1">
                <a:latin typeface="Arial" panose="020B0604020202020204" pitchFamily="34" charset="0"/>
              </a:rPr>
              <a:t>int</a:t>
            </a:r>
            <a:r>
              <a:rPr lang="en-US" dirty="0">
                <a:latin typeface="Arial" panose="020B0604020202020204" pitchFamily="34" charset="0"/>
              </a:rPr>
              <a:t> value). If error occurs it will return</a:t>
            </a:r>
          </a:p>
          <a:p>
            <a:r>
              <a:rPr lang="en-US" dirty="0">
                <a:latin typeface="Arial" panose="020B0604020202020204" pitchFamily="34" charset="0"/>
              </a:rPr>
              <a:t>-1</a:t>
            </a:r>
          </a:p>
        </p:txBody>
      </p:sp>
      <p:cxnSp>
        <p:nvCxnSpPr>
          <p:cNvPr id="10" name="Straight Arrow Connector 9"/>
          <p:cNvCxnSpPr/>
          <p:nvPr/>
        </p:nvCxnSpPr>
        <p:spPr>
          <a:xfrm flipH="1">
            <a:off x="7473142" y="4017071"/>
            <a:ext cx="806334" cy="712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DBBrowser</a:t>
            </a:r>
            <a:r>
              <a:rPr lang="en-US" dirty="0"/>
              <a:t> for SQLite</a:t>
            </a:r>
          </a:p>
        </p:txBody>
      </p:sp>
      <p:sp>
        <p:nvSpPr>
          <p:cNvPr id="3" name="Content Placeholder 2"/>
          <p:cNvSpPr>
            <a:spLocks noGrp="1"/>
          </p:cNvSpPr>
          <p:nvPr>
            <p:ph idx="1"/>
          </p:nvPr>
        </p:nvSpPr>
        <p:spPr/>
        <p:txBody>
          <a:bodyPr>
            <a:normAutofit/>
          </a:bodyPr>
          <a:lstStyle/>
          <a:p>
            <a:pPr marL="0" indent="0">
              <a:buNone/>
            </a:pPr>
            <a:endParaRPr lang="en-US" dirty="0">
              <a:hlinkClick r:id="rId2"/>
            </a:endParaRPr>
          </a:p>
          <a:p>
            <a:r>
              <a:rPr lang="en-US" altLang="en-US" u="sng" dirty="0"/>
              <a:t>For Mac and Windows :</a:t>
            </a:r>
            <a:endParaRPr lang="en-US" altLang="en-US" dirty="0"/>
          </a:p>
          <a:p>
            <a:r>
              <a:rPr lang="en-US" dirty="0">
                <a:sym typeface="+mn-ea"/>
                <a:hlinkClick r:id="rId2"/>
              </a:rPr>
              <a:t>https://sqlitebrowser.org/dl/</a:t>
            </a:r>
            <a:endParaRPr lang="en-US" dirty="0"/>
          </a:p>
          <a:p>
            <a:endParaRPr lang="en-US" dirty="0"/>
          </a:p>
          <a:p>
            <a:r>
              <a:rPr lang="en-US" altLang="en-US" u="sng" dirty="0"/>
              <a:t>For linux :</a:t>
            </a:r>
          </a:p>
          <a:p>
            <a:pPr marL="457200" indent="-457200">
              <a:buAutoNum type="arabicPeriod"/>
            </a:pPr>
            <a:r>
              <a:rPr lang="en-US" altLang="en-US" dirty="0"/>
              <a:t>sudo apt-get update</a:t>
            </a:r>
          </a:p>
          <a:p>
            <a:pPr marL="457200" indent="-457200">
              <a:buAutoNum type="arabicPeriod"/>
            </a:pPr>
            <a:r>
              <a:rPr lang="en-US" altLang="en-US" dirty="0"/>
              <a:t>sudo apt-get install sqlitebrowser</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Dictionary App</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696" y="1632580"/>
            <a:ext cx="2630879" cy="4611110"/>
          </a:xfrm>
          <a:prstGeom prst="rect">
            <a:avLst/>
          </a:prstGeom>
        </p:spPr>
      </p:pic>
      <p:sp>
        <p:nvSpPr>
          <p:cNvPr id="8" name="Right Arrow 7"/>
          <p:cNvSpPr/>
          <p:nvPr/>
        </p:nvSpPr>
        <p:spPr>
          <a:xfrm>
            <a:off x="4983812" y="3755098"/>
            <a:ext cx="229846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0" name="Content Placeholder 9" descr="Screenshot from 2019-04-13 18-10-46"/>
          <p:cNvPicPr>
            <a:picLocks noGrp="1" noChangeAspect="1"/>
          </p:cNvPicPr>
          <p:nvPr>
            <p:ph idx="1"/>
          </p:nvPr>
        </p:nvPicPr>
        <p:blipFill>
          <a:blip r:embed="rId3"/>
          <a:stretch>
            <a:fillRect/>
          </a:stretch>
        </p:blipFill>
        <p:spPr>
          <a:xfrm>
            <a:off x="7541260" y="1545590"/>
            <a:ext cx="2812415" cy="49377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Database in a folder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238" y="2297845"/>
            <a:ext cx="4399330" cy="2130656"/>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238" y="2056777"/>
            <a:ext cx="6178119" cy="3113740"/>
          </a:xfrm>
          <a:prstGeom prst="rect">
            <a:avLst/>
          </a:prstGeom>
        </p:spPr>
      </p:pic>
      <p:sp>
        <p:nvSpPr>
          <p:cNvPr id="8" name="Down Arrow 7"/>
          <p:cNvSpPr/>
          <p:nvPr/>
        </p:nvSpPr>
        <p:spPr>
          <a:xfrm>
            <a:off x="2959331" y="1828800"/>
            <a:ext cx="141316" cy="964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Box 8"/>
          <p:cNvSpPr txBox="1"/>
          <p:nvPr/>
        </p:nvSpPr>
        <p:spPr>
          <a:xfrm>
            <a:off x="8262851" y="1459468"/>
            <a:ext cx="3296736" cy="369332"/>
          </a:xfrm>
          <a:prstGeom prst="rect">
            <a:avLst/>
          </a:prstGeom>
          <a:noFill/>
        </p:spPr>
        <p:txBody>
          <a:bodyPr wrap="none" rtlCol="0">
            <a:spAutoFit/>
          </a:bodyPr>
          <a:lstStyle/>
          <a:p>
            <a:r>
              <a:rPr lang="en-US" dirty="0">
                <a:latin typeface="Arial" panose="020B0604020202020204" pitchFamily="34" charset="0"/>
              </a:rPr>
              <a:t>Select a location to save database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664" y="5517508"/>
            <a:ext cx="6220693" cy="1057423"/>
          </a:xfrm>
          <a:prstGeom prst="rect">
            <a:avLst/>
          </a:prstGeom>
        </p:spPr>
      </p:pic>
      <p:sp>
        <p:nvSpPr>
          <p:cNvPr id="11" name="TextBox 10"/>
          <p:cNvSpPr txBox="1"/>
          <p:nvPr/>
        </p:nvSpPr>
        <p:spPr>
          <a:xfrm>
            <a:off x="2460792" y="5935287"/>
            <a:ext cx="1279709" cy="369332"/>
          </a:xfrm>
          <a:prstGeom prst="rect">
            <a:avLst/>
          </a:prstGeom>
          <a:noFill/>
        </p:spPr>
        <p:txBody>
          <a:bodyPr wrap="none" rtlCol="0">
            <a:spAutoFit/>
          </a:bodyPr>
          <a:lstStyle/>
          <a:p>
            <a:r>
              <a:rPr lang="en-US" dirty="0">
                <a:latin typeface="Arial" panose="020B0604020202020204" pitchFamily="34" charset="0"/>
              </a:rPr>
              <a:t>After saving</a:t>
            </a:r>
          </a:p>
        </p:txBody>
      </p:sp>
      <p:sp>
        <p:nvSpPr>
          <p:cNvPr id="12" name="Right Arrow 11"/>
          <p:cNvSpPr/>
          <p:nvPr/>
        </p:nvSpPr>
        <p:spPr>
          <a:xfrm>
            <a:off x="3940233" y="5985164"/>
            <a:ext cx="975005"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Oval 12"/>
          <p:cNvSpPr/>
          <p:nvPr/>
        </p:nvSpPr>
        <p:spPr>
          <a:xfrm>
            <a:off x="742610" y="1745088"/>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4" name="TextBox 13"/>
          <p:cNvSpPr txBox="1"/>
          <p:nvPr/>
        </p:nvSpPr>
        <p:spPr>
          <a:xfrm>
            <a:off x="932329" y="1788399"/>
            <a:ext cx="301686" cy="369332"/>
          </a:xfrm>
          <a:prstGeom prst="rect">
            <a:avLst/>
          </a:prstGeom>
          <a:noFill/>
        </p:spPr>
        <p:txBody>
          <a:bodyPr wrap="none" rtlCol="0">
            <a:spAutoFit/>
          </a:bodyPr>
          <a:lstStyle/>
          <a:p>
            <a:r>
              <a:rPr lang="en-US" dirty="0">
                <a:latin typeface="Arial" panose="020B0604020202020204" pitchFamily="34" charset="0"/>
              </a:rPr>
              <a:t>1</a:t>
            </a:r>
          </a:p>
        </p:txBody>
      </p:sp>
      <p:sp>
        <p:nvSpPr>
          <p:cNvPr id="15" name="Oval 14"/>
          <p:cNvSpPr/>
          <p:nvPr/>
        </p:nvSpPr>
        <p:spPr>
          <a:xfrm>
            <a:off x="6585939" y="1558948"/>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TextBox 15"/>
          <p:cNvSpPr txBox="1"/>
          <p:nvPr/>
        </p:nvSpPr>
        <p:spPr>
          <a:xfrm>
            <a:off x="6775658" y="1602259"/>
            <a:ext cx="301686" cy="369332"/>
          </a:xfrm>
          <a:prstGeom prst="rect">
            <a:avLst/>
          </a:prstGeom>
          <a:noFill/>
        </p:spPr>
        <p:txBody>
          <a:bodyPr wrap="none" rtlCol="0">
            <a:spAutoFit/>
          </a:bodyPr>
          <a:lstStyle/>
          <a:p>
            <a:r>
              <a:rPr lang="en-US" dirty="0">
                <a:latin typeface="Arial" panose="020B0604020202020204" pitchFamily="34" charset="0"/>
              </a:rPr>
              <a:t>2</a:t>
            </a:r>
          </a:p>
        </p:txBody>
      </p:sp>
      <p:sp>
        <p:nvSpPr>
          <p:cNvPr id="17" name="Oval 16"/>
          <p:cNvSpPr/>
          <p:nvPr/>
        </p:nvSpPr>
        <p:spPr>
          <a:xfrm>
            <a:off x="3814945" y="5338693"/>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TextBox 17"/>
          <p:cNvSpPr txBox="1"/>
          <p:nvPr/>
        </p:nvSpPr>
        <p:spPr>
          <a:xfrm>
            <a:off x="4004664" y="5382004"/>
            <a:ext cx="301686" cy="369332"/>
          </a:xfrm>
          <a:prstGeom prst="rect">
            <a:avLst/>
          </a:prstGeom>
          <a:noFill/>
        </p:spPr>
        <p:txBody>
          <a:bodyPr wrap="none" rtlCol="0">
            <a:spAutoFit/>
          </a:bodyPr>
          <a:lstStyle/>
          <a:p>
            <a:r>
              <a:rPr lang="en-US" dirty="0">
                <a:latin typeface="Arial" panose="020B0604020202020204" pitchFamily="34" charset="0"/>
              </a:rPr>
              <a:t>3</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DBBrowser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974" y="1947863"/>
            <a:ext cx="3781326" cy="3767137"/>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947" y="2011240"/>
            <a:ext cx="6372981" cy="3865172"/>
          </a:xfrm>
          <a:prstGeom prst="rect">
            <a:avLst/>
          </a:prstGeom>
        </p:spPr>
      </p:pic>
      <p:sp>
        <p:nvSpPr>
          <p:cNvPr id="9" name="Oval 8"/>
          <p:cNvSpPr/>
          <p:nvPr/>
        </p:nvSpPr>
        <p:spPr>
          <a:xfrm>
            <a:off x="75411" y="1392818"/>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 name="TextBox 9"/>
          <p:cNvSpPr txBox="1"/>
          <p:nvPr/>
        </p:nvSpPr>
        <p:spPr>
          <a:xfrm>
            <a:off x="265130" y="1436129"/>
            <a:ext cx="301686" cy="369332"/>
          </a:xfrm>
          <a:prstGeom prst="rect">
            <a:avLst/>
          </a:prstGeom>
          <a:noFill/>
        </p:spPr>
        <p:txBody>
          <a:bodyPr wrap="none" rtlCol="0">
            <a:spAutoFit/>
          </a:bodyPr>
          <a:lstStyle/>
          <a:p>
            <a:r>
              <a:rPr lang="en-US" dirty="0">
                <a:latin typeface="Arial" panose="020B0604020202020204" pitchFamily="34" charset="0"/>
              </a:rPr>
              <a:t>1</a:t>
            </a:r>
          </a:p>
        </p:txBody>
      </p:sp>
      <p:sp>
        <p:nvSpPr>
          <p:cNvPr id="11" name="Oval 10"/>
          <p:cNvSpPr/>
          <p:nvPr/>
        </p:nvSpPr>
        <p:spPr>
          <a:xfrm>
            <a:off x="6827526" y="1392818"/>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TextBox 11"/>
          <p:cNvSpPr txBox="1"/>
          <p:nvPr/>
        </p:nvSpPr>
        <p:spPr>
          <a:xfrm>
            <a:off x="7017245" y="1436129"/>
            <a:ext cx="301686" cy="369332"/>
          </a:xfrm>
          <a:prstGeom prst="rect">
            <a:avLst/>
          </a:prstGeom>
          <a:noFill/>
        </p:spPr>
        <p:txBody>
          <a:bodyPr wrap="none" rtlCol="0">
            <a:spAutoFit/>
          </a:bodyPr>
          <a:lstStyle/>
          <a:p>
            <a:r>
              <a:rPr lang="en-US" dirty="0">
                <a:latin typeface="Arial" panose="020B0604020202020204" pitchFamily="34" charset="0"/>
              </a:rPr>
              <a:t>2</a:t>
            </a:r>
          </a:p>
        </p:txBody>
      </p:sp>
      <p:cxnSp>
        <p:nvCxnSpPr>
          <p:cNvPr id="14" name="Straight Arrow Connector 13"/>
          <p:cNvCxnSpPr/>
          <p:nvPr/>
        </p:nvCxnSpPr>
        <p:spPr>
          <a:xfrm>
            <a:off x="4779113" y="2568633"/>
            <a:ext cx="482843" cy="3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709265" y="5378335"/>
            <a:ext cx="714895" cy="856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DBBrowser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788" y="1964414"/>
            <a:ext cx="9478698" cy="1676634"/>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88" y="3928943"/>
            <a:ext cx="4553224" cy="2353972"/>
          </a:xfrm>
          <a:prstGeom prst="rect">
            <a:avLst/>
          </a:prstGeom>
        </p:spPr>
      </p:pic>
      <p:sp>
        <p:nvSpPr>
          <p:cNvPr id="8" name="Oval 7"/>
          <p:cNvSpPr/>
          <p:nvPr/>
        </p:nvSpPr>
        <p:spPr>
          <a:xfrm>
            <a:off x="6827526" y="1392818"/>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Box 8"/>
          <p:cNvSpPr txBox="1"/>
          <p:nvPr/>
        </p:nvSpPr>
        <p:spPr>
          <a:xfrm>
            <a:off x="7017245" y="1436129"/>
            <a:ext cx="301686" cy="369332"/>
          </a:xfrm>
          <a:prstGeom prst="rect">
            <a:avLst/>
          </a:prstGeom>
          <a:noFill/>
        </p:spPr>
        <p:txBody>
          <a:bodyPr wrap="none" rtlCol="0">
            <a:spAutoFit/>
          </a:bodyPr>
          <a:lstStyle/>
          <a:p>
            <a:r>
              <a:rPr lang="en-US" dirty="0">
                <a:latin typeface="Arial" panose="020B0604020202020204" pitchFamily="34" charset="0"/>
              </a:rPr>
              <a:t>3</a:t>
            </a:r>
          </a:p>
        </p:txBody>
      </p:sp>
      <p:sp>
        <p:nvSpPr>
          <p:cNvPr id="10" name="Oval 9"/>
          <p:cNvSpPr/>
          <p:nvPr/>
        </p:nvSpPr>
        <p:spPr>
          <a:xfrm>
            <a:off x="2186023" y="3516300"/>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TextBox 10"/>
          <p:cNvSpPr txBox="1"/>
          <p:nvPr/>
        </p:nvSpPr>
        <p:spPr>
          <a:xfrm>
            <a:off x="2375742" y="3559611"/>
            <a:ext cx="301686" cy="369332"/>
          </a:xfrm>
          <a:prstGeom prst="rect">
            <a:avLst/>
          </a:prstGeom>
          <a:noFill/>
        </p:spPr>
        <p:txBody>
          <a:bodyPr wrap="none" rtlCol="0">
            <a:spAutoFit/>
          </a:bodyPr>
          <a:lstStyle/>
          <a:p>
            <a:r>
              <a:rPr lang="en-US" dirty="0">
                <a:latin typeface="Arial" panose="020B0604020202020204" pitchFamily="34" charset="0"/>
              </a:rPr>
              <a:t>4</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313" y="4030865"/>
            <a:ext cx="5858693" cy="2381582"/>
          </a:xfrm>
          <a:prstGeom prst="rect">
            <a:avLst/>
          </a:prstGeom>
        </p:spPr>
      </p:pic>
      <p:sp>
        <p:nvSpPr>
          <p:cNvPr id="13" name="Oval 12"/>
          <p:cNvSpPr/>
          <p:nvPr/>
        </p:nvSpPr>
        <p:spPr>
          <a:xfrm>
            <a:off x="7516293" y="3504555"/>
            <a:ext cx="681125" cy="4126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4" name="TextBox 13"/>
          <p:cNvSpPr txBox="1"/>
          <p:nvPr/>
        </p:nvSpPr>
        <p:spPr>
          <a:xfrm>
            <a:off x="7706012" y="3547866"/>
            <a:ext cx="301686" cy="369332"/>
          </a:xfrm>
          <a:prstGeom prst="rect">
            <a:avLst/>
          </a:prstGeom>
          <a:noFill/>
        </p:spPr>
        <p:txBody>
          <a:bodyPr wrap="none" rtlCol="0">
            <a:spAutoFit/>
          </a:bodyPr>
          <a:lstStyle/>
          <a:p>
            <a:r>
              <a:rPr lang="en-US" dirty="0">
                <a:latin typeface="Arial" panose="020B0604020202020204" pitchFamily="34" charset="0"/>
              </a:rPr>
              <a:t>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data from database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8048" y="1886573"/>
            <a:ext cx="4813069" cy="4116839"/>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63</a:t>
            </a:fld>
            <a:endParaRPr lang="en-US"/>
          </a:p>
        </p:txBody>
      </p:sp>
      <p:sp>
        <p:nvSpPr>
          <p:cNvPr id="15" name="Right Arrow 14"/>
          <p:cNvSpPr/>
          <p:nvPr/>
        </p:nvSpPr>
        <p:spPr>
          <a:xfrm>
            <a:off x="1632139" y="4326466"/>
            <a:ext cx="13462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7" name="Right Arrow 16"/>
          <p:cNvSpPr/>
          <p:nvPr/>
        </p:nvSpPr>
        <p:spPr>
          <a:xfrm>
            <a:off x="1632139" y="4757985"/>
            <a:ext cx="13462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Right Arrow 17"/>
          <p:cNvSpPr/>
          <p:nvPr/>
        </p:nvSpPr>
        <p:spPr>
          <a:xfrm>
            <a:off x="1632139" y="5189504"/>
            <a:ext cx="13462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TextBox 18"/>
          <p:cNvSpPr txBox="1"/>
          <p:nvPr/>
        </p:nvSpPr>
        <p:spPr>
          <a:xfrm>
            <a:off x="1586088" y="4499200"/>
            <a:ext cx="1302729" cy="338554"/>
          </a:xfrm>
          <a:prstGeom prst="rect">
            <a:avLst/>
          </a:prstGeom>
          <a:noFill/>
        </p:spPr>
        <p:txBody>
          <a:bodyPr wrap="none" rtlCol="0">
            <a:spAutoFit/>
          </a:bodyPr>
          <a:lstStyle/>
          <a:p>
            <a:r>
              <a:rPr lang="en-US" sz="1600" b="1" dirty="0" err="1">
                <a:latin typeface="Arial" panose="020B0604020202020204" pitchFamily="34" charset="0"/>
              </a:rPr>
              <a:t>moveToFirst</a:t>
            </a:r>
            <a:r>
              <a:rPr lang="en-US" sz="1600" b="1" dirty="0">
                <a:latin typeface="Arial" panose="020B0604020202020204" pitchFamily="34" charset="0"/>
              </a:rPr>
              <a:t>()</a:t>
            </a:r>
          </a:p>
        </p:txBody>
      </p:sp>
      <p:sp>
        <p:nvSpPr>
          <p:cNvPr id="20" name="TextBox 19"/>
          <p:cNvSpPr txBox="1"/>
          <p:nvPr/>
        </p:nvSpPr>
        <p:spPr>
          <a:xfrm>
            <a:off x="1586088" y="4947511"/>
            <a:ext cx="1336135" cy="338554"/>
          </a:xfrm>
          <a:prstGeom prst="rect">
            <a:avLst/>
          </a:prstGeom>
          <a:noFill/>
        </p:spPr>
        <p:txBody>
          <a:bodyPr wrap="none" rtlCol="0">
            <a:spAutoFit/>
          </a:bodyPr>
          <a:lstStyle/>
          <a:p>
            <a:r>
              <a:rPr lang="en-US" sz="1600" b="1" dirty="0" err="1">
                <a:latin typeface="Arial" panose="020B0604020202020204" pitchFamily="34" charset="0"/>
              </a:rPr>
              <a:t>moveToNext</a:t>
            </a:r>
            <a:r>
              <a:rPr lang="en-US" sz="1600" b="1" dirty="0">
                <a:latin typeface="Arial" panose="020B0604020202020204" pitchFamily="34" charset="0"/>
              </a:rPr>
              <a:t>()</a:t>
            </a:r>
          </a:p>
        </p:txBody>
      </p:sp>
      <p:sp>
        <p:nvSpPr>
          <p:cNvPr id="3" name="Text Box 2"/>
          <p:cNvSpPr txBox="1"/>
          <p:nvPr/>
        </p:nvSpPr>
        <p:spPr>
          <a:xfrm>
            <a:off x="8642350" y="2173605"/>
            <a:ext cx="3168650" cy="2861310"/>
          </a:xfrm>
          <a:prstGeom prst="rect">
            <a:avLst/>
          </a:prstGeom>
          <a:noFill/>
        </p:spPr>
        <p:txBody>
          <a:bodyPr wrap="square" rtlCol="0">
            <a:spAutoFit/>
          </a:bodyPr>
          <a:lstStyle/>
          <a:p>
            <a:pPr algn="l"/>
            <a:r>
              <a:rPr lang="en-US"/>
              <a:t>Cursor is the Interface which represents a 2 dimensional table of any database. </a:t>
            </a:r>
          </a:p>
          <a:p>
            <a:pPr algn="l"/>
            <a:endParaRPr lang="en-US"/>
          </a:p>
          <a:p>
            <a:pPr algn="l"/>
            <a:r>
              <a:rPr lang="en-US"/>
              <a:t>When you try to retrieve some data using SELECT statement, then the database will first create a CURSOR object and return its reference to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23" y="112794"/>
            <a:ext cx="10772775" cy="1160204"/>
          </a:xfrm>
        </p:spPr>
        <p:txBody>
          <a:bodyPr/>
          <a:lstStyle/>
          <a:p>
            <a:r>
              <a:rPr lang="en-US" dirty="0"/>
              <a:t>Retrieving data from database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723" y="3663787"/>
            <a:ext cx="11451655" cy="2537508"/>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23" y="1140632"/>
            <a:ext cx="11288165" cy="2425528"/>
          </a:xfrm>
          <a:prstGeom prst="rect">
            <a:avLst/>
          </a:prstGeom>
        </p:spPr>
      </p:pic>
      <p:sp>
        <p:nvSpPr>
          <p:cNvPr id="8" name="Rectangle 7"/>
          <p:cNvSpPr/>
          <p:nvPr/>
        </p:nvSpPr>
        <p:spPr>
          <a:xfrm>
            <a:off x="866658" y="1375159"/>
            <a:ext cx="6307226" cy="511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Rectangle 8"/>
          <p:cNvSpPr/>
          <p:nvPr/>
        </p:nvSpPr>
        <p:spPr>
          <a:xfrm>
            <a:off x="993140" y="4138930"/>
            <a:ext cx="9638665" cy="459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 name="TextBox 9"/>
          <p:cNvSpPr txBox="1"/>
          <p:nvPr/>
        </p:nvSpPr>
        <p:spPr>
          <a:xfrm>
            <a:off x="5037513" y="2767503"/>
            <a:ext cx="3560526" cy="369332"/>
          </a:xfrm>
          <a:prstGeom prst="rect">
            <a:avLst/>
          </a:prstGeom>
          <a:noFill/>
        </p:spPr>
        <p:txBody>
          <a:bodyPr wrap="none" rtlCol="0">
            <a:spAutoFit/>
          </a:bodyPr>
          <a:lstStyle/>
          <a:p>
            <a:r>
              <a:rPr lang="en-US" b="1" dirty="0">
                <a:solidFill>
                  <a:srgbClr val="00B050"/>
                </a:solidFill>
                <a:latin typeface="Arial" panose="020B0604020202020204" pitchFamily="34" charset="0"/>
              </a:rPr>
              <a:t>This function will return List of Word</a:t>
            </a:r>
          </a:p>
        </p:txBody>
      </p:sp>
      <p:cxnSp>
        <p:nvCxnSpPr>
          <p:cNvPr id="12" name="Straight Arrow Connector 11"/>
          <p:cNvCxnSpPr/>
          <p:nvPr/>
        </p:nvCxnSpPr>
        <p:spPr>
          <a:xfrm flipH="1">
            <a:off x="4148051" y="3116210"/>
            <a:ext cx="847898" cy="49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3105785" y="3124835"/>
            <a:ext cx="525780" cy="368300"/>
          </a:xfrm>
          <a:prstGeom prst="rect">
            <a:avLst/>
          </a:prstGeom>
          <a:noFill/>
        </p:spPr>
        <p:txBody>
          <a:bodyPr wrap="none" rtlCol="0">
            <a:spAutoFit/>
          </a:bodyPr>
          <a:lstStyle/>
          <a:p>
            <a:r>
              <a:rPr lang="en-US" altLang="en-US" b="1">
                <a:solidFill>
                  <a:srgbClr val="FF0000"/>
                </a:solidFill>
              </a:rPr>
              <a:t>OR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Class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224" y="1711371"/>
            <a:ext cx="7626927" cy="4611402"/>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65</a:t>
            </a:fld>
            <a:endParaRPr lang="en-US"/>
          </a:p>
        </p:txBody>
      </p:sp>
      <p:sp>
        <p:nvSpPr>
          <p:cNvPr id="7" name="TextBox 6"/>
          <p:cNvSpPr txBox="1"/>
          <p:nvPr/>
        </p:nvSpPr>
        <p:spPr>
          <a:xfrm>
            <a:off x="7074131" y="1328632"/>
            <a:ext cx="3840480" cy="707886"/>
          </a:xfrm>
          <a:prstGeom prst="rect">
            <a:avLst/>
          </a:prstGeom>
          <a:noFill/>
        </p:spPr>
        <p:txBody>
          <a:bodyPr wrap="square" rtlCol="0">
            <a:spAutoFit/>
          </a:bodyPr>
          <a:lstStyle/>
          <a:p>
            <a:r>
              <a:rPr lang="en-US" sz="2000" b="1" dirty="0">
                <a:solidFill>
                  <a:srgbClr val="00B050"/>
                </a:solidFill>
                <a:latin typeface="Arial" panose="020B0604020202020204" pitchFamily="34" charset="0"/>
              </a:rPr>
              <a:t>Create</a:t>
            </a:r>
            <a:r>
              <a:rPr lang="en-US" sz="2000" dirty="0">
                <a:latin typeface="Arial" panose="020B0604020202020204" pitchFamily="34" charset="0"/>
              </a:rPr>
              <a:t> a model namespace and </a:t>
            </a:r>
          </a:p>
          <a:p>
            <a:r>
              <a:rPr lang="en-US" sz="2000" b="1" dirty="0">
                <a:solidFill>
                  <a:srgbClr val="00B050"/>
                </a:solidFill>
                <a:latin typeface="Arial" panose="020B0604020202020204" pitchFamily="34" charset="0"/>
              </a:rPr>
              <a:t>create</a:t>
            </a:r>
            <a:r>
              <a:rPr lang="en-US" sz="2000" dirty="0">
                <a:latin typeface="Arial" panose="020B0604020202020204" pitchFamily="34" charset="0"/>
              </a:rPr>
              <a:t> Word.java class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another Activity for displaying words from SQLite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611" y="2054771"/>
            <a:ext cx="6820852" cy="3553321"/>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56" y="1465796"/>
            <a:ext cx="2945033" cy="517525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15" y="64135"/>
            <a:ext cx="10772775" cy="788035"/>
          </a:xfrm>
        </p:spPr>
        <p:txBody>
          <a:bodyPr>
            <a:normAutofit fontScale="90000"/>
          </a:bodyPr>
          <a:lstStyle/>
          <a:p>
            <a:r>
              <a:rPr lang="en-US" dirty="0" err="1"/>
              <a:t>DisplayWord</a:t>
            </a:r>
            <a:r>
              <a:rPr lang="en-US" dirty="0"/>
              <a:t> Activity</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67</a:t>
            </a:fld>
            <a:endParaRPr lang="en-US"/>
          </a:p>
        </p:txBody>
      </p:sp>
      <p:pic>
        <p:nvPicPr>
          <p:cNvPr id="6" name="Picture 5" descr="Screenshot from 2019-05-01 21-48-15"/>
          <p:cNvPicPr>
            <a:picLocks noChangeAspect="1"/>
          </p:cNvPicPr>
          <p:nvPr/>
        </p:nvPicPr>
        <p:blipFill>
          <a:blip r:embed="rId2"/>
          <a:stretch>
            <a:fillRect/>
          </a:stretch>
        </p:blipFill>
        <p:spPr>
          <a:xfrm>
            <a:off x="1609725" y="756920"/>
            <a:ext cx="7501890" cy="6057900"/>
          </a:xfrm>
          <a:prstGeom prst="rect">
            <a:avLst/>
          </a:prstGeom>
        </p:spPr>
      </p:pic>
      <p:sp>
        <p:nvSpPr>
          <p:cNvPr id="7" name="Rectangle 6"/>
          <p:cNvSpPr/>
          <p:nvPr/>
        </p:nvSpPr>
        <p:spPr>
          <a:xfrm>
            <a:off x="2286000" y="3651885"/>
            <a:ext cx="4472305" cy="4857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4598035"/>
            <a:ext cx="6826250" cy="7486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9611360" y="2659380"/>
            <a:ext cx="309880" cy="368300"/>
          </a:xfrm>
          <a:prstGeom prst="rect">
            <a:avLst/>
          </a:prstGeom>
          <a:noFill/>
        </p:spPr>
        <p:txBody>
          <a:bodyPr wrap="none" rtlCol="0">
            <a:spAutoFit/>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Output</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68</a:t>
            </a:fld>
            <a:endParaRPr lang="en-US"/>
          </a:p>
        </p:txBody>
      </p:sp>
      <p:pic>
        <p:nvPicPr>
          <p:cNvPr id="6" name="Picture 5" descr="Screenshot from 2019-05-01 22-04-11"/>
          <p:cNvPicPr>
            <a:picLocks noChangeAspect="1"/>
          </p:cNvPicPr>
          <p:nvPr/>
        </p:nvPicPr>
        <p:blipFill>
          <a:blip r:embed="rId2"/>
          <a:stretch>
            <a:fillRect/>
          </a:stretch>
        </p:blipFill>
        <p:spPr>
          <a:xfrm>
            <a:off x="4079240" y="687705"/>
            <a:ext cx="3374390" cy="59143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Search Word by Name</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69</a:t>
            </a:fld>
            <a:endParaRPr lang="en-US"/>
          </a:p>
        </p:txBody>
      </p:sp>
      <p:pic>
        <p:nvPicPr>
          <p:cNvPr id="6" name="Picture 5" descr="Screenshot from 2019-05-01 22-16-56"/>
          <p:cNvPicPr>
            <a:picLocks noChangeAspect="1"/>
          </p:cNvPicPr>
          <p:nvPr/>
        </p:nvPicPr>
        <p:blipFill>
          <a:blip r:embed="rId2"/>
          <a:stretch>
            <a:fillRect/>
          </a:stretch>
        </p:blipFill>
        <p:spPr>
          <a:xfrm>
            <a:off x="459105" y="1652270"/>
            <a:ext cx="11695430" cy="2123440"/>
          </a:xfrm>
          <a:prstGeom prst="rect">
            <a:avLst/>
          </a:prstGeom>
        </p:spPr>
      </p:pic>
      <p:pic>
        <p:nvPicPr>
          <p:cNvPr id="7" name="Picture 6" descr="Screenshot from 2019-05-01 22-19-21"/>
          <p:cNvPicPr>
            <a:picLocks noChangeAspect="1"/>
          </p:cNvPicPr>
          <p:nvPr/>
        </p:nvPicPr>
        <p:blipFill>
          <a:blip r:embed="rId3"/>
          <a:stretch>
            <a:fillRect/>
          </a:stretch>
        </p:blipFill>
        <p:spPr>
          <a:xfrm>
            <a:off x="459105" y="4313555"/>
            <a:ext cx="11695430" cy="2400300"/>
          </a:xfrm>
          <a:prstGeom prst="rect">
            <a:avLst/>
          </a:prstGeom>
        </p:spPr>
      </p:pic>
      <p:sp>
        <p:nvSpPr>
          <p:cNvPr id="8" name="Text Box 7"/>
          <p:cNvSpPr txBox="1"/>
          <p:nvPr/>
        </p:nvSpPr>
        <p:spPr>
          <a:xfrm>
            <a:off x="4917440" y="3710305"/>
            <a:ext cx="525780" cy="368300"/>
          </a:xfrm>
          <a:prstGeom prst="rect">
            <a:avLst/>
          </a:prstGeom>
          <a:noFill/>
        </p:spPr>
        <p:txBody>
          <a:bodyPr wrap="none" rtlCol="0">
            <a:spAutoFit/>
          </a:bodyPr>
          <a:lstStyle/>
          <a:p>
            <a:r>
              <a:rPr lang="en-US" altLang="en-US" b="1"/>
              <a: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3" name="Content Placeholder 2"/>
          <p:cNvSpPr>
            <a:spLocks noGrp="1"/>
          </p:cNvSpPr>
          <p:nvPr>
            <p:ph idx="1"/>
          </p:nvPr>
        </p:nvSpPr>
        <p:spPr/>
        <p:txBody>
          <a:bodyPr/>
          <a:lstStyle/>
          <a:p>
            <a:r>
              <a:rPr lang="en-US" dirty="0"/>
              <a:t>Design is same as before. Refer </a:t>
            </a:r>
            <a:r>
              <a:rPr lang="en-US" b="1" dirty="0"/>
              <a:t>Topic 4</a:t>
            </a:r>
            <a:r>
              <a:rPr lang="en-US" dirty="0"/>
              <a:t>.</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a:t>Class Work</a:t>
            </a:r>
          </a:p>
        </p:txBody>
      </p:sp>
      <p:sp>
        <p:nvSpPr>
          <p:cNvPr id="3" name="Content Placeholder 2"/>
          <p:cNvSpPr>
            <a:spLocks noGrp="1"/>
          </p:cNvSpPr>
          <p:nvPr>
            <p:ph idx="1"/>
          </p:nvPr>
        </p:nvSpPr>
        <p:spPr/>
        <p:txBody>
          <a:bodyPr/>
          <a:lstStyle/>
          <a:p>
            <a:r>
              <a:rPr lang="" altLang="en-US"/>
              <a:t>Display Definition in another activity.</a:t>
            </a:r>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AC59-8D6C-4B63-84D9-D1FD84FB0B96}"/>
              </a:ext>
            </a:extLst>
          </p:cNvPr>
          <p:cNvSpPr>
            <a:spLocks noGrp="1"/>
          </p:cNvSpPr>
          <p:nvPr>
            <p:ph type="title"/>
          </p:nvPr>
        </p:nvSpPr>
        <p:spPr>
          <a:xfrm>
            <a:off x="449133" y="-109536"/>
            <a:ext cx="10772775" cy="1053069"/>
          </a:xfrm>
        </p:spPr>
        <p:txBody>
          <a:bodyPr/>
          <a:lstStyle/>
          <a:p>
            <a:r>
              <a:rPr lang="en-US" dirty="0"/>
              <a:t>Updating Data</a:t>
            </a:r>
          </a:p>
        </p:txBody>
      </p:sp>
      <p:pic>
        <p:nvPicPr>
          <p:cNvPr id="7" name="Content Placeholder 6">
            <a:extLst>
              <a:ext uri="{FF2B5EF4-FFF2-40B4-BE49-F238E27FC236}">
                <a16:creationId xmlns:a16="http://schemas.microsoft.com/office/drawing/2014/main" id="{97147170-0E9F-421C-96D7-350397C50B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33" y="789239"/>
            <a:ext cx="11695234" cy="3194643"/>
          </a:xfrm>
        </p:spPr>
      </p:pic>
      <p:sp>
        <p:nvSpPr>
          <p:cNvPr id="4" name="Date Placeholder 3">
            <a:extLst>
              <a:ext uri="{FF2B5EF4-FFF2-40B4-BE49-F238E27FC236}">
                <a16:creationId xmlns:a16="http://schemas.microsoft.com/office/drawing/2014/main" id="{22D9187B-88A0-41A6-91D0-F0E71C4D5EDE}"/>
              </a:ext>
            </a:extLst>
          </p:cNvPr>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a:extLst>
              <a:ext uri="{FF2B5EF4-FFF2-40B4-BE49-F238E27FC236}">
                <a16:creationId xmlns:a16="http://schemas.microsoft.com/office/drawing/2014/main" id="{8DD57954-D5BA-474E-906E-1E14F9A1A616}"/>
              </a:ext>
            </a:extLst>
          </p:cNvPr>
          <p:cNvSpPr>
            <a:spLocks noGrp="1"/>
          </p:cNvSpPr>
          <p:nvPr>
            <p:ph type="sldNum" sz="quarter" idx="12"/>
          </p:nvPr>
        </p:nvSpPr>
        <p:spPr/>
        <p:txBody>
          <a:bodyPr/>
          <a:lstStyle/>
          <a:p>
            <a:fld id="{27BD63D2-AB5A-48E8-91A7-007FF807CA72}" type="slidenum">
              <a:rPr lang="en-US" smtClean="0"/>
              <a:t>71</a:t>
            </a:fld>
            <a:endParaRPr lang="en-US"/>
          </a:p>
        </p:txBody>
      </p:sp>
      <p:pic>
        <p:nvPicPr>
          <p:cNvPr id="9" name="Picture 8">
            <a:extLst>
              <a:ext uri="{FF2B5EF4-FFF2-40B4-BE49-F238E27FC236}">
                <a16:creationId xmlns:a16="http://schemas.microsoft.com/office/drawing/2014/main" id="{1BF8A459-1735-487F-99A4-AEC7BFE24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33" y="3983882"/>
            <a:ext cx="10351536" cy="2874117"/>
          </a:xfrm>
          <a:prstGeom prst="rect">
            <a:avLst/>
          </a:prstGeom>
        </p:spPr>
      </p:pic>
      <p:sp>
        <p:nvSpPr>
          <p:cNvPr id="10" name="TextBox 9">
            <a:extLst>
              <a:ext uri="{FF2B5EF4-FFF2-40B4-BE49-F238E27FC236}">
                <a16:creationId xmlns:a16="http://schemas.microsoft.com/office/drawing/2014/main" id="{863FE922-0D46-45FD-BCE7-9F745BD60FD6}"/>
              </a:ext>
            </a:extLst>
          </p:cNvPr>
          <p:cNvSpPr txBox="1"/>
          <p:nvPr/>
        </p:nvSpPr>
        <p:spPr>
          <a:xfrm>
            <a:off x="5198693" y="3406778"/>
            <a:ext cx="603050" cy="523220"/>
          </a:xfrm>
          <a:prstGeom prst="rect">
            <a:avLst/>
          </a:prstGeom>
          <a:noFill/>
        </p:spPr>
        <p:txBody>
          <a:bodyPr wrap="none" rtlCol="0">
            <a:spAutoFit/>
          </a:bodyPr>
          <a:lstStyle/>
          <a:p>
            <a:r>
              <a:rPr lang="en-US" sz="2800" b="1" dirty="0">
                <a:solidFill>
                  <a:srgbClr val="FF0000"/>
                </a:solidFill>
              </a:rPr>
              <a:t>OR</a:t>
            </a:r>
          </a:p>
        </p:txBody>
      </p:sp>
    </p:spTree>
    <p:extLst>
      <p:ext uri="{BB962C8B-B14F-4D97-AF65-F5344CB8AC3E}">
        <p14:creationId xmlns:p14="http://schemas.microsoft.com/office/powerpoint/2010/main" val="3742093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CB08-9C1F-4CD7-83B5-3C8CC121CEBB}"/>
              </a:ext>
            </a:extLst>
          </p:cNvPr>
          <p:cNvSpPr>
            <a:spLocks noGrp="1"/>
          </p:cNvSpPr>
          <p:nvPr>
            <p:ph type="title"/>
          </p:nvPr>
        </p:nvSpPr>
        <p:spPr>
          <a:xfrm>
            <a:off x="537955" y="65133"/>
            <a:ext cx="10772775" cy="780633"/>
          </a:xfrm>
        </p:spPr>
        <p:txBody>
          <a:bodyPr>
            <a:normAutofit fontScale="90000"/>
          </a:bodyPr>
          <a:lstStyle/>
          <a:p>
            <a:r>
              <a:rPr lang="en-US" dirty="0"/>
              <a:t>Deleting Data</a:t>
            </a:r>
          </a:p>
        </p:txBody>
      </p:sp>
      <p:pic>
        <p:nvPicPr>
          <p:cNvPr id="7" name="Content Placeholder 6">
            <a:extLst>
              <a:ext uri="{FF2B5EF4-FFF2-40B4-BE49-F238E27FC236}">
                <a16:creationId xmlns:a16="http://schemas.microsoft.com/office/drawing/2014/main" id="{F706B7BA-9E79-4E82-AB7D-15E27441F0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249" y="1275859"/>
            <a:ext cx="11504959" cy="4475584"/>
          </a:xfrm>
        </p:spPr>
      </p:pic>
      <p:sp>
        <p:nvSpPr>
          <p:cNvPr id="4" name="Date Placeholder 3">
            <a:extLst>
              <a:ext uri="{FF2B5EF4-FFF2-40B4-BE49-F238E27FC236}">
                <a16:creationId xmlns:a16="http://schemas.microsoft.com/office/drawing/2014/main" id="{5770C8E4-F0CC-4C7D-ACA7-94236FBE6A3F}"/>
              </a:ext>
            </a:extLst>
          </p:cNvPr>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a:extLst>
              <a:ext uri="{FF2B5EF4-FFF2-40B4-BE49-F238E27FC236}">
                <a16:creationId xmlns:a16="http://schemas.microsoft.com/office/drawing/2014/main" id="{A77B4C22-0DC8-458E-9974-ED2841A13317}"/>
              </a:ext>
            </a:extLst>
          </p:cNvPr>
          <p:cNvSpPr>
            <a:spLocks noGrp="1"/>
          </p:cNvSpPr>
          <p:nvPr>
            <p:ph type="sldNum" sz="quarter" idx="12"/>
          </p:nvPr>
        </p:nvSpPr>
        <p:spPr/>
        <p:txBody>
          <a:bodyPr/>
          <a:lstStyle/>
          <a:p>
            <a:fld id="{27BD63D2-AB5A-48E8-91A7-007FF807CA72}" type="slidenum">
              <a:rPr lang="en-US" smtClean="0"/>
              <a:t>72</a:t>
            </a:fld>
            <a:endParaRPr lang="en-US"/>
          </a:p>
        </p:txBody>
      </p:sp>
    </p:spTree>
    <p:extLst>
      <p:ext uri="{BB962C8B-B14F-4D97-AF65-F5344CB8AC3E}">
        <p14:creationId xmlns:p14="http://schemas.microsoft.com/office/powerpoint/2010/main" val="204680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8340"/>
            <a:ext cx="10772775" cy="1658198"/>
          </a:xfrm>
        </p:spPr>
        <p:txBody>
          <a:bodyPr/>
          <a:lstStyle/>
          <a:p>
            <a:r>
              <a:rPr lang="en-US" dirty="0" err="1"/>
              <a:t>AddWord</a:t>
            </a:r>
            <a:r>
              <a:rPr lang="en-US" dirty="0"/>
              <a:t> Activity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405" y="1383342"/>
            <a:ext cx="6526857" cy="5257739"/>
          </a:xfrm>
        </p:spPr>
      </p:pic>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615" y="1297305"/>
            <a:ext cx="3037840" cy="5318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Tuesday, May 7, 2019</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9</a:t>
            </a:fld>
            <a:endParaRPr lang="en-US"/>
          </a:p>
        </p:txBody>
      </p:sp>
      <p:pic>
        <p:nvPicPr>
          <p:cNvPr id="6" name="Picture 5" descr="Screenshot from 2019-04-24 22-08-53"/>
          <p:cNvPicPr>
            <a:picLocks noChangeAspect="1"/>
          </p:cNvPicPr>
          <p:nvPr/>
        </p:nvPicPr>
        <p:blipFill>
          <a:blip r:embed="rId2"/>
          <a:stretch>
            <a:fillRect/>
          </a:stretch>
        </p:blipFill>
        <p:spPr>
          <a:xfrm>
            <a:off x="224155" y="751840"/>
            <a:ext cx="3023870" cy="5354955"/>
          </a:xfrm>
          <a:prstGeom prst="rect">
            <a:avLst/>
          </a:prstGeom>
        </p:spPr>
      </p:pic>
      <p:pic>
        <p:nvPicPr>
          <p:cNvPr id="7" name="Picture 6" descr="Screenshot from 2019-04-24 22-09-16"/>
          <p:cNvPicPr>
            <a:picLocks noChangeAspect="1"/>
          </p:cNvPicPr>
          <p:nvPr/>
        </p:nvPicPr>
        <p:blipFill>
          <a:blip r:embed="rId3"/>
          <a:stretch>
            <a:fillRect/>
          </a:stretch>
        </p:blipFill>
        <p:spPr>
          <a:xfrm>
            <a:off x="3248025" y="751840"/>
            <a:ext cx="8792845" cy="3811270"/>
          </a:xfrm>
          <a:prstGeom prst="rect">
            <a:avLst/>
          </a:prstGeom>
        </p:spPr>
      </p:pic>
      <p:sp>
        <p:nvSpPr>
          <p:cNvPr id="8" name="Rectangle 7"/>
          <p:cNvSpPr/>
          <p:nvPr/>
        </p:nvSpPr>
        <p:spPr>
          <a:xfrm>
            <a:off x="6643370" y="1549400"/>
            <a:ext cx="2719705" cy="269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Text Box 8"/>
          <p:cNvSpPr txBox="1"/>
          <p:nvPr/>
        </p:nvSpPr>
        <p:spPr>
          <a:xfrm>
            <a:off x="6768465" y="2473325"/>
            <a:ext cx="4329430" cy="368300"/>
          </a:xfrm>
          <a:prstGeom prst="rect">
            <a:avLst/>
          </a:prstGeom>
          <a:noFill/>
        </p:spPr>
        <p:txBody>
          <a:bodyPr wrap="none" rtlCol="0">
            <a:spAutoFit/>
          </a:bodyPr>
          <a:lstStyle/>
          <a:p>
            <a:r>
              <a:rPr lang="en-US" altLang="en-US">
                <a:latin typeface="Arial" panose="020B0604020202020204" pitchFamily="34" charset="0"/>
              </a:rPr>
              <a:t>-&gt; </a:t>
            </a:r>
            <a:r>
              <a:rPr lang="en-US" altLang="en-US">
                <a:solidFill>
                  <a:srgbClr val="00B050"/>
                </a:solidFill>
                <a:latin typeface="Arial" panose="020B0604020202020204" pitchFamily="34" charset="0"/>
              </a:rPr>
              <a:t>is used to seperate word and meaning</a:t>
            </a:r>
          </a:p>
        </p:txBody>
      </p:sp>
      <p:sp>
        <p:nvSpPr>
          <p:cNvPr id="10" name="Rectangle 9"/>
          <p:cNvSpPr/>
          <p:nvPr/>
        </p:nvSpPr>
        <p:spPr>
          <a:xfrm>
            <a:off x="10092055" y="1250950"/>
            <a:ext cx="929640" cy="269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TotalTime>
  <Words>1260</Words>
  <Application>Microsoft Office PowerPoint</Application>
  <PresentationFormat>Widescreen</PresentationFormat>
  <Paragraphs>326</Paragraphs>
  <Slides>72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Calibri Light</vt:lpstr>
      <vt:lpstr>Metropolitan</vt:lpstr>
      <vt:lpstr>Data Persistence</vt:lpstr>
      <vt:lpstr>Topics to cover</vt:lpstr>
      <vt:lpstr>Final Assignment Marking Ruberic</vt:lpstr>
      <vt:lpstr>1. Android Storage</vt:lpstr>
      <vt:lpstr>Internal vs External Storage</vt:lpstr>
      <vt:lpstr>Back to Dictionary App</vt:lpstr>
      <vt:lpstr>Design</vt:lpstr>
      <vt:lpstr>AddWord Activity</vt:lpstr>
      <vt:lpstr>PowerPoint Presentation</vt:lpstr>
      <vt:lpstr>PowerPoint Presentation</vt:lpstr>
      <vt:lpstr>Write a new file</vt:lpstr>
      <vt:lpstr>Add word Activity</vt:lpstr>
      <vt:lpstr>PowerPoint Presentation</vt:lpstr>
      <vt:lpstr>Read From File</vt:lpstr>
      <vt:lpstr>PowerPoint Presentation</vt:lpstr>
      <vt:lpstr>Meaning Activity</vt:lpstr>
      <vt:lpstr>Intent</vt:lpstr>
      <vt:lpstr>Implicit Intent</vt:lpstr>
      <vt:lpstr>XML</vt:lpstr>
      <vt:lpstr>Code</vt:lpstr>
      <vt:lpstr>User Permissions </vt:lpstr>
      <vt:lpstr>User Permissions </vt:lpstr>
      <vt:lpstr>Opening a camera app and take photo</vt:lpstr>
      <vt:lpstr>Add Permissions in Manifest.xml</vt:lpstr>
      <vt:lpstr>PowerPoint Presentation</vt:lpstr>
      <vt:lpstr>Runtime permissions </vt:lpstr>
      <vt:lpstr>XML file</vt:lpstr>
      <vt:lpstr>Check for permissions</vt:lpstr>
      <vt:lpstr>After allowing</vt:lpstr>
      <vt:lpstr>Load Camera</vt:lpstr>
      <vt:lpstr>Getting Image from camera to Main Activity</vt:lpstr>
      <vt:lpstr>PowerPoint Presentation</vt:lpstr>
      <vt:lpstr>contd..</vt:lpstr>
      <vt:lpstr>Class work</vt:lpstr>
      <vt:lpstr>2. SharedPreferences</vt:lpstr>
      <vt:lpstr>Get a handle to shared preferences</vt:lpstr>
      <vt:lpstr>XML</vt:lpstr>
      <vt:lpstr>PowerPoint Presentation</vt:lpstr>
      <vt:lpstr>PowerPoint Presentation</vt:lpstr>
      <vt:lpstr>Reading from SharedPreferences</vt:lpstr>
      <vt:lpstr>PowerPoint Presentation</vt:lpstr>
      <vt:lpstr>getDefaultSharedPreferences</vt:lpstr>
      <vt:lpstr>Splash Screen</vt:lpstr>
      <vt:lpstr>XML</vt:lpstr>
      <vt:lpstr>Code</vt:lpstr>
      <vt:lpstr>3. SQLite</vt:lpstr>
      <vt:lpstr>Datatypes in SQLite</vt:lpstr>
      <vt:lpstr>Steps to create database in SQLite</vt:lpstr>
      <vt:lpstr>XML</vt:lpstr>
      <vt:lpstr>1. Create MyHelper Class</vt:lpstr>
      <vt:lpstr>2. Create a Constructor and Fields for a table</vt:lpstr>
      <vt:lpstr>3. Create a table (MyHelper class)</vt:lpstr>
      <vt:lpstr>MyHelper Class</vt:lpstr>
      <vt:lpstr>Main Activity</vt:lpstr>
      <vt:lpstr>4. Inserting data in Database(MyHelper class)</vt:lpstr>
      <vt:lpstr>Inserting using Content Values</vt:lpstr>
      <vt:lpstr>4. Inserting data in Database (Another method)</vt:lpstr>
      <vt:lpstr>5. Passing values to InsertData() </vt:lpstr>
      <vt:lpstr>Install DBBrowser for SQLite</vt:lpstr>
      <vt:lpstr>Save Database in a folder</vt:lpstr>
      <vt:lpstr>Open DBBrowser</vt:lpstr>
      <vt:lpstr>Open DBBrowser</vt:lpstr>
      <vt:lpstr>Retrieving data from database</vt:lpstr>
      <vt:lpstr>Retrieving data from database</vt:lpstr>
      <vt:lpstr>Word Class</vt:lpstr>
      <vt:lpstr>Create another Activity for displaying words from SQLite</vt:lpstr>
      <vt:lpstr>DisplayWord Activity</vt:lpstr>
      <vt:lpstr>Output</vt:lpstr>
      <vt:lpstr>Search Word by Name</vt:lpstr>
      <vt:lpstr>Class Work</vt:lpstr>
      <vt:lpstr>Updating Data</vt:lpstr>
      <vt:lpstr>Deleting Data</vt:lpstr>
    </vt:vector>
  </TitlesOfParts>
  <Company>Softwarica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Widgets</dc:title>
  <dc:creator>faculty</dc:creator>
  <cp:lastModifiedBy>SUJITG</cp:lastModifiedBy>
  <cp:revision>573</cp:revision>
  <dcterms:created xsi:type="dcterms:W3CDTF">2019-05-01T16:50:48Z</dcterms:created>
  <dcterms:modified xsi:type="dcterms:W3CDTF">2019-05-07T03:40:32Z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